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7" r:id="rId2"/>
    <p:sldId id="272" r:id="rId3"/>
    <p:sldId id="258" r:id="rId4"/>
    <p:sldId id="259" r:id="rId5"/>
    <p:sldId id="273" r:id="rId6"/>
    <p:sldId id="286" r:id="rId7"/>
    <p:sldId id="288" r:id="rId8"/>
    <p:sldId id="291" r:id="rId9"/>
    <p:sldId id="260" r:id="rId10"/>
    <p:sldId id="283" r:id="rId11"/>
    <p:sldId id="285" r:id="rId12"/>
    <p:sldId id="292" r:id="rId13"/>
    <p:sldId id="293" r:id="rId14"/>
    <p:sldId id="290" r:id="rId15"/>
    <p:sldId id="294" r:id="rId16"/>
    <p:sldId id="295" r:id="rId17"/>
    <p:sldId id="296" r:id="rId18"/>
    <p:sldId id="297" r:id="rId19"/>
    <p:sldId id="264" r:id="rId20"/>
    <p:sldId id="298" r:id="rId21"/>
    <p:sldId id="274" r:id="rId22"/>
    <p:sldId id="299" r:id="rId23"/>
    <p:sldId id="300" r:id="rId24"/>
    <p:sldId id="301" r:id="rId25"/>
    <p:sldId id="261" r:id="rId26"/>
    <p:sldId id="262" r:id="rId27"/>
    <p:sldId id="263" r:id="rId28"/>
    <p:sldId id="302" r:id="rId29"/>
    <p:sldId id="265" r:id="rId30"/>
    <p:sldId id="266" r:id="rId31"/>
    <p:sldId id="267" r:id="rId32"/>
    <p:sldId id="268" r:id="rId33"/>
    <p:sldId id="271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41" autoAdjust="0"/>
    <p:restoredTop sz="84071" autoAdjust="0"/>
  </p:normalViewPr>
  <p:slideViewPr>
    <p:cSldViewPr snapToGrid="0">
      <p:cViewPr varScale="1">
        <p:scale>
          <a:sx n="88" d="100"/>
          <a:sy n="88" d="100"/>
        </p:scale>
        <p:origin x="6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956F0-3F58-42EC-97DB-741FAEAB2A87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936EA-B435-449C-B0C3-6E47FA5E8F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51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/>
              <a:t>먼저 </a:t>
            </a:r>
            <a:r>
              <a:rPr lang="en-US" altLang="ko-KR" dirty="0" err="1"/>
              <a:t>sgd</a:t>
            </a:r>
            <a:r>
              <a:rPr lang="en-US" altLang="ko-KR" dirty="0"/>
              <a:t> </a:t>
            </a:r>
            <a:r>
              <a:rPr lang="ko-KR" altLang="en-US" dirty="0"/>
              <a:t>방법입니다</a:t>
            </a:r>
            <a:r>
              <a:rPr lang="en-US" altLang="ko-KR" dirty="0"/>
              <a:t>, </a:t>
            </a:r>
            <a:r>
              <a:rPr lang="ko-KR" altLang="en-US" dirty="0"/>
              <a:t>이는 확률적 </a:t>
            </a:r>
            <a:r>
              <a:rPr lang="ko-KR" altLang="en-US" dirty="0" err="1"/>
              <a:t>경사하강법이라고</a:t>
            </a:r>
            <a:r>
              <a:rPr lang="ko-KR" altLang="en-US" dirty="0"/>
              <a:t> 불리는 방법으로</a:t>
            </a:r>
            <a:r>
              <a:rPr lang="en-US" altLang="ko-KR" dirty="0"/>
              <a:t>, </a:t>
            </a:r>
            <a:r>
              <a:rPr lang="ko-KR" altLang="en-US" dirty="0"/>
              <a:t>매개변수의 기울기를 구해 기울어진 방향으로 매개변수 값을 갱신하는 일을 </a:t>
            </a:r>
            <a:r>
              <a:rPr lang="ko-KR" altLang="en-US" dirty="0" err="1"/>
              <a:t>몇번이고</a:t>
            </a:r>
            <a:r>
              <a:rPr lang="ko-KR" altLang="en-US" dirty="0"/>
              <a:t> 반복해서 점점 최적의 값에 다다르는 방법입니다</a:t>
            </a:r>
            <a:r>
              <a:rPr lang="en-US" altLang="ko-KR" dirty="0"/>
              <a:t>. </a:t>
            </a:r>
            <a:r>
              <a:rPr lang="ko-KR" altLang="en-US" dirty="0"/>
              <a:t>책의 구현을 보면 전체 데이터에서 미니배치를 랜덤으로 뽑아서 계속 가중치 학습을 시키는 식으로 구현되었습니다</a:t>
            </a:r>
            <a:r>
              <a:rPr lang="en-US" altLang="ko-KR" dirty="0"/>
              <a:t>. </a:t>
            </a:r>
            <a:r>
              <a:rPr lang="ko-KR" altLang="en-US" dirty="0"/>
              <a:t>랜덤이라도 많이 하다 보면 글로벌 미니마를 기대할 수 </a:t>
            </a:r>
            <a:r>
              <a:rPr lang="ko-KR" altLang="en-US" dirty="0" err="1"/>
              <a:t>잇습니디ㅏ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4778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sgd</a:t>
            </a:r>
            <a:r>
              <a:rPr lang="ko-KR" altLang="en-US" dirty="0"/>
              <a:t>에도 단점이 있어서 다른 방법도 소개되는데요 먼저 모멘텀이라는 방법입니다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v </a:t>
            </a:r>
            <a:r>
              <a:rPr lang="ko-KR" altLang="en-US" dirty="0"/>
              <a:t>라는 변수가 나오는데</a:t>
            </a:r>
            <a:r>
              <a:rPr lang="en-US" altLang="ko-KR" dirty="0"/>
              <a:t>, </a:t>
            </a:r>
            <a:r>
              <a:rPr lang="ko-KR" altLang="en-US" dirty="0"/>
              <a:t>이는 물리에서 말하는 속도에 해당합니다</a:t>
            </a:r>
            <a:r>
              <a:rPr lang="en-US" altLang="ko-KR" dirty="0"/>
              <a:t> </a:t>
            </a:r>
            <a:r>
              <a:rPr lang="ko-KR" altLang="en-US" dirty="0"/>
              <a:t>즉 기울기 방향으로 힘을 받아 물체가 가속된다는 물리법칙을 나타냅니다</a:t>
            </a:r>
            <a:r>
              <a:rPr lang="en-US" altLang="ko-KR" dirty="0"/>
              <a:t>. </a:t>
            </a:r>
            <a:r>
              <a:rPr lang="ko-KR" altLang="en-US" dirty="0"/>
              <a:t>전에 </a:t>
            </a:r>
            <a:r>
              <a:rPr lang="ko-KR" altLang="en-US" dirty="0" err="1"/>
              <a:t>확률적경사하강법은</a:t>
            </a:r>
            <a:r>
              <a:rPr lang="ko-KR" altLang="en-US" dirty="0"/>
              <a:t> 어떤 상황에서 많이 비효율적인 문제가 </a:t>
            </a:r>
            <a:r>
              <a:rPr lang="ko-KR" altLang="en-US" dirty="0" err="1"/>
              <a:t>있었는데요여기선</a:t>
            </a:r>
            <a:r>
              <a:rPr lang="ko-KR" altLang="en-US" dirty="0"/>
              <a:t> 훨씬 움직이는 정도가 덜합니다</a:t>
            </a:r>
            <a:r>
              <a:rPr lang="en-US" altLang="ko-KR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3736202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다음으로는 </a:t>
            </a:r>
            <a:r>
              <a:rPr lang="en-US" altLang="ko-KR" dirty="0" err="1"/>
              <a:t>adagrad</a:t>
            </a:r>
            <a:r>
              <a:rPr lang="en-US" altLang="ko-KR" dirty="0"/>
              <a:t> </a:t>
            </a:r>
            <a:r>
              <a:rPr lang="ko-KR" altLang="en-US" dirty="0"/>
              <a:t>방법입니다</a:t>
            </a:r>
            <a:r>
              <a:rPr lang="en-US" altLang="ko-KR" dirty="0"/>
              <a:t>.  </a:t>
            </a:r>
            <a:r>
              <a:rPr lang="ko-KR" altLang="en-US" dirty="0"/>
              <a:t>신경망에서는 </a:t>
            </a:r>
            <a:r>
              <a:rPr lang="ko-KR" altLang="en-US" dirty="0" err="1"/>
              <a:t>학습률이</a:t>
            </a:r>
            <a:r>
              <a:rPr lang="ko-KR" altLang="en-US" dirty="0"/>
              <a:t> 너무 작으면 학습시간이 길어지고 너무 많으면 발산하여 학습이 제대로 이뤄지지 않습니다</a:t>
            </a:r>
            <a:r>
              <a:rPr lang="en-US" altLang="ko-KR" dirty="0"/>
              <a:t>. </a:t>
            </a:r>
            <a:r>
              <a:rPr lang="ko-KR" altLang="en-US" dirty="0"/>
              <a:t>이 </a:t>
            </a:r>
            <a:r>
              <a:rPr lang="ko-KR" altLang="en-US" dirty="0" err="1"/>
              <a:t>학습률을</a:t>
            </a:r>
            <a:r>
              <a:rPr lang="ko-KR" altLang="en-US" dirty="0"/>
              <a:t> 정하는 효과적인 기술로 </a:t>
            </a:r>
            <a:r>
              <a:rPr lang="ko-KR" altLang="en-US" dirty="0" err="1"/>
              <a:t>학습률</a:t>
            </a:r>
            <a:r>
              <a:rPr lang="ko-KR" altLang="en-US" dirty="0"/>
              <a:t> 감소가 있습니다</a:t>
            </a:r>
            <a:r>
              <a:rPr lang="en-US" altLang="ko-KR" dirty="0"/>
              <a:t>. </a:t>
            </a:r>
            <a:r>
              <a:rPr lang="ko-KR" altLang="en-US" dirty="0"/>
              <a:t>즉 학습을 진행하면서 </a:t>
            </a:r>
            <a:r>
              <a:rPr lang="ko-KR" altLang="en-US" dirty="0" err="1"/>
              <a:t>학습률을</a:t>
            </a:r>
            <a:r>
              <a:rPr lang="ko-KR" altLang="en-US" dirty="0"/>
              <a:t> 점차 줄여가는 방법입니다</a:t>
            </a:r>
            <a:r>
              <a:rPr lang="en-US" altLang="ko-KR" dirty="0"/>
              <a:t>. </a:t>
            </a:r>
            <a:r>
              <a:rPr lang="ko-KR" altLang="en-US" dirty="0" err="1"/>
              <a:t>애다그래드는</a:t>
            </a:r>
            <a:r>
              <a:rPr lang="ko-KR" altLang="en-US" dirty="0"/>
              <a:t> 처음엔 크게 학습하고 갈수록 학습을 조금 하도록 하게 해줍니다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0757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Adam </a:t>
            </a:r>
            <a:r>
              <a:rPr lang="ko-KR" altLang="en-US" dirty="0"/>
              <a:t>방법은 모멘텀과 </a:t>
            </a:r>
            <a:r>
              <a:rPr lang="en-US" altLang="ko-KR" dirty="0" err="1"/>
              <a:t>adagrad</a:t>
            </a:r>
            <a:r>
              <a:rPr lang="en-US" altLang="ko-KR" dirty="0"/>
              <a:t> </a:t>
            </a:r>
            <a:r>
              <a:rPr lang="ko-KR" altLang="en-US" dirty="0"/>
              <a:t>방법을 융합한 기법입니다</a:t>
            </a:r>
            <a:r>
              <a:rPr lang="en-US" altLang="ko-KR" dirty="0"/>
              <a:t>. </a:t>
            </a:r>
            <a:r>
              <a:rPr lang="ko-KR" altLang="en-US" dirty="0"/>
              <a:t>넘어가겠습니다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8082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두번째로 가중치 초기화 방법론에 나옵니다</a:t>
            </a:r>
            <a:r>
              <a:rPr lang="en-US" altLang="ko-KR" dirty="0"/>
              <a:t>. </a:t>
            </a:r>
            <a:r>
              <a:rPr lang="ko-KR" altLang="en-US" dirty="0"/>
              <a:t>표준편차를 </a:t>
            </a:r>
            <a:r>
              <a:rPr lang="en-US" altLang="ko-KR" dirty="0"/>
              <a:t>0</a:t>
            </a:r>
            <a:r>
              <a:rPr lang="ko-KR" altLang="en-US" dirty="0"/>
              <a:t>또는 </a:t>
            </a:r>
            <a:r>
              <a:rPr lang="en-US" altLang="ko-KR" dirty="0"/>
              <a:t>1</a:t>
            </a:r>
            <a:r>
              <a:rPr lang="ko-KR" altLang="en-US" dirty="0"/>
              <a:t>인 </a:t>
            </a:r>
            <a:r>
              <a:rPr lang="ko-KR" altLang="en-US" dirty="0" err="1"/>
              <a:t>표준가우시안분포에서</a:t>
            </a:r>
            <a:r>
              <a:rPr lang="ko-KR" altLang="en-US" dirty="0"/>
              <a:t> 오도록 하면 </a:t>
            </a:r>
            <a:r>
              <a:rPr lang="ko-KR" altLang="en-US" dirty="0" err="1"/>
              <a:t>보시는바와같이</a:t>
            </a:r>
            <a:r>
              <a:rPr lang="ko-KR" altLang="en-US" dirty="0"/>
              <a:t> </a:t>
            </a:r>
            <a:r>
              <a:rPr lang="ko-KR" altLang="en-US" dirty="0" err="1"/>
              <a:t>기울기소실이나</a:t>
            </a:r>
            <a:r>
              <a:rPr lang="ko-KR" altLang="en-US" dirty="0"/>
              <a:t> </a:t>
            </a:r>
            <a:r>
              <a:rPr lang="ko-KR" altLang="en-US" dirty="0" err="1"/>
              <a:t>표현력제한과같은</a:t>
            </a:r>
            <a:r>
              <a:rPr lang="ko-KR" altLang="en-US" dirty="0"/>
              <a:t> 문제가 생깁니다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99021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Google Shape;78;g118d7eca593_0_30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/>
                  <a:t>앞의 두 문제를 해결하기 위해 나온 것이 바로 </a:t>
                </a:r>
                <a:r>
                  <a:rPr lang="en-US" altLang="ko-KR" dirty="0"/>
                  <a:t>‘Xavier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</a:t>
                </a:r>
                <a:r>
                  <a:rPr lang="en-US" altLang="ko-KR" dirty="0"/>
                  <a:t>’</a:t>
                </a:r>
                <a:r>
                  <a:rPr lang="ko-KR" altLang="en-US" dirty="0"/>
                  <a:t>입니다</a:t>
                </a:r>
                <a:r>
                  <a:rPr lang="en-US" altLang="ko-KR" dirty="0"/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/>
                  <a:t>xavier</a:t>
                </a:r>
                <a:r>
                  <a:rPr lang="en-US" dirty="0"/>
                  <a:t> </a:t>
                </a:r>
                <a:r>
                  <a:rPr lang="ko-KR" altLang="en-US" dirty="0" err="1"/>
                  <a:t>초깃값은</a:t>
                </a:r>
                <a:r>
                  <a:rPr lang="ko-KR" altLang="en-US" dirty="0"/>
                  <a:t> 앞 계층 노드가 </a:t>
                </a:r>
                <a:r>
                  <a:rPr lang="en-US" altLang="ko-KR" dirty="0"/>
                  <a:t>n</a:t>
                </a:r>
                <a:r>
                  <a:rPr lang="ko-KR" altLang="en-US" dirty="0"/>
                  <a:t>개일 때 표준편차가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200" b="1" i="1" smtClean="0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</m:ctrlPr>
                      </m:fPr>
                      <m:num>
                        <m:r>
                          <a:rPr lang="en-US" altLang="ko-KR" sz="1200" b="1" i="1" smtClean="0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𝟏</m:t>
                        </m:r>
                      </m:num>
                      <m:den>
                        <m:r>
                          <a:rPr lang="en-US" altLang="ko-KR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Gowun Dodum"/>
                          </a:rPr>
                          <m:t>√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Gowun Dodum"/>
                          </a:rPr>
                          <m:t>𝒏</m:t>
                        </m:r>
                      </m:den>
                    </m:f>
                  </m:oMath>
                </a14:m>
                <a:r>
                  <a:rPr lang="ko-KR" altLang="en-US" dirty="0"/>
                  <a:t>인 분포를 사용합니다</a:t>
                </a:r>
                <a:r>
                  <a:rPr lang="en-US" altLang="ko-KR" dirty="0"/>
                  <a:t>.</a:t>
                </a:r>
              </a:p>
            </p:txBody>
          </p:sp>
        </mc:Choice>
        <mc:Fallback xmlns="">
          <p:sp>
            <p:nvSpPr>
              <p:cNvPr id="78" name="Google Shape;78;g118d7eca593_0_30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/>
                  <a:t>앞의 두 문제를 해결하기 위해 나온 것이 바로 </a:t>
                </a:r>
                <a:r>
                  <a:rPr lang="en-US" altLang="ko-KR" dirty="0"/>
                  <a:t>‘Xavier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</a:t>
                </a:r>
                <a:r>
                  <a:rPr lang="en-US" altLang="ko-KR" dirty="0"/>
                  <a:t>’</a:t>
                </a:r>
                <a:r>
                  <a:rPr lang="ko-KR" altLang="en-US" dirty="0"/>
                  <a:t>입니다</a:t>
                </a:r>
                <a:r>
                  <a:rPr lang="en-US" altLang="ko-KR" dirty="0"/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/>
                  <a:t>xavier</a:t>
                </a:r>
                <a:r>
                  <a:rPr lang="en-US" dirty="0"/>
                  <a:t> </a:t>
                </a:r>
                <a:r>
                  <a:rPr lang="ko-KR" altLang="en-US" dirty="0" err="1"/>
                  <a:t>초깃값은</a:t>
                </a:r>
                <a:r>
                  <a:rPr lang="ko-KR" altLang="en-US" dirty="0"/>
                  <a:t> 현재 일반적인 딥러닝 프레임워크에서 표준적으로 이용되는 </a:t>
                </a:r>
                <a:r>
                  <a:rPr lang="ko-KR" altLang="en-US" dirty="0" err="1"/>
                  <a:t>초깃값으로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앞 계층 노드가 </a:t>
                </a:r>
                <a:r>
                  <a:rPr lang="en-US" altLang="ko-KR" dirty="0"/>
                  <a:t>n</a:t>
                </a:r>
                <a:r>
                  <a:rPr lang="ko-KR" altLang="en-US" dirty="0"/>
                  <a:t>개일 때 표준편차가 </a:t>
                </a:r>
                <a:r>
                  <a:rPr lang="en-US" altLang="ko-KR" sz="1200" b="1" i="0">
                    <a:latin typeface="Cambria Math" panose="02040503050406030204" pitchFamily="18" charset="0"/>
                    <a:ea typeface="배달의민족 한나체 Air" panose="020B0600000101010101" pitchFamily="50" charset="-127"/>
                    <a:sym typeface="Gowun Dodum"/>
                  </a:rPr>
                  <a:t>𝟏/(</a:t>
                </a:r>
                <a:r>
                  <a:rPr lang="en-US" altLang="ko-KR" sz="1200" b="1" i="0">
                    <a:latin typeface="Cambria Math" panose="02040503050406030204" pitchFamily="18" charset="0"/>
                    <a:ea typeface="Cambria Math" panose="02040503050406030204" pitchFamily="18" charset="0"/>
                    <a:sym typeface="Gowun Dodum"/>
                  </a:rPr>
                  <a:t>√𝒏)</a:t>
                </a:r>
                <a:r>
                  <a:rPr lang="ko-KR" altLang="en-US" dirty="0"/>
                  <a:t>인 분포를 사용합니다</a:t>
                </a:r>
                <a:r>
                  <a:rPr lang="en-US" altLang="ko-KR" dirty="0"/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/>
                  <a:t>이를 이용하면 앞 층에 노드가 많을수록 대상 노드의 </a:t>
                </a:r>
                <a:r>
                  <a:rPr lang="ko-KR" altLang="en-US" dirty="0" err="1"/>
                  <a:t>초깃값으로</a:t>
                </a:r>
                <a:r>
                  <a:rPr lang="ko-KR" altLang="en-US" dirty="0"/>
                  <a:t> 설정하는 가중치가 좁게 퍼집니다</a:t>
                </a:r>
                <a:r>
                  <a:rPr lang="en-US" altLang="ko-KR" dirty="0"/>
                  <a:t>.</a:t>
                </a:r>
                <a:endParaRPr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53048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Xavier </a:t>
            </a:r>
            <a:r>
              <a:rPr lang="ko-KR" altLang="en-US" dirty="0" err="1"/>
              <a:t>초깃값을</a:t>
            </a:r>
            <a:r>
              <a:rPr lang="ko-KR" altLang="en-US" dirty="0"/>
              <a:t> 사용한 결과는 보이시는 그림과 같습니다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층이 깊어지면서 형태가 다소 일그러지지만</a:t>
            </a:r>
            <a:r>
              <a:rPr lang="en-US" altLang="ko-KR" dirty="0"/>
              <a:t>,</a:t>
            </a:r>
            <a:r>
              <a:rPr lang="ko-KR" altLang="en-US" dirty="0"/>
              <a:t> 앞에서 본 방식보다는 확실히 넓게 분포됨을 알 수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8713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Google Shape;78;g118d7eca593_0_30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1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Xavier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초깃값은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sigmoid</a:t>
                </a:r>
                <a:r>
                  <a:rPr lang="ko-KR" altLang="en-US" dirty="0"/>
                  <a:t> 함수와 </a:t>
                </a:r>
                <a:r>
                  <a:rPr lang="en-US" altLang="ko-KR" dirty="0"/>
                  <a:t>tanh </a:t>
                </a:r>
                <a:r>
                  <a:rPr lang="ko-KR" altLang="en-US" dirty="0"/>
                  <a:t>함수에 적합합니다</a:t>
                </a:r>
                <a:r>
                  <a:rPr lang="en-US" altLang="ko-KR" dirty="0"/>
                  <a:t>.</a:t>
                </a:r>
              </a:p>
              <a:p>
                <a:pPr marL="457200" lvl="1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 err="1"/>
                  <a:t>relu</a:t>
                </a:r>
                <a:r>
                  <a:rPr lang="ko-KR" altLang="en-US" dirty="0"/>
                  <a:t>함수에 적합한 초기값은 </a:t>
                </a:r>
                <a:r>
                  <a:rPr lang="en-US" altLang="ko-KR" dirty="0"/>
                  <a:t>‘He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</a:t>
                </a:r>
                <a:r>
                  <a:rPr lang="en-US" altLang="ko-KR" dirty="0"/>
                  <a:t>’</a:t>
                </a:r>
                <a:r>
                  <a:rPr lang="ko-KR" altLang="en-US" dirty="0"/>
                  <a:t>입니다</a:t>
                </a:r>
                <a:r>
                  <a:rPr lang="en-US" altLang="ko-KR" dirty="0"/>
                  <a:t>.</a:t>
                </a:r>
              </a:p>
              <a:p>
                <a:pPr marL="457200" lvl="1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He</a:t>
                </a:r>
                <a:r>
                  <a:rPr lang="ko-KR" altLang="en-US" sz="1200" baseline="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</a:t>
                </a:r>
                <a:r>
                  <a:rPr lang="ko-KR" altLang="en-US" sz="1200" baseline="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초깃값은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앞 계층의 노드가 </a:t>
                </a:r>
                <a14:m>
                  <m:oMath xmlns:m="http://schemas.openxmlformats.org/officeDocument/2006/math">
                    <m:r>
                      <a:rPr lang="ko-KR" altLang="en-US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cs typeface="Gowun Dodum"/>
                        <a:sym typeface="Gowun Dodum"/>
                      </a:rPr>
                      <m:t>𝒏</m:t>
                    </m:r>
                  </m:oMath>
                </a14:m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개일 때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,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표준편차가 </a:t>
                </a:r>
                <a14:m>
                  <m:oMath xmlns:m="http://schemas.openxmlformats.org/officeDocument/2006/math">
                    <m:r>
                      <a:rPr lang="ko-KR" altLang="en-US" sz="1800" b="1" i="1"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cs typeface="Gowun Dodum"/>
                        <a:sym typeface="Gowun Dodum"/>
                      </a:rPr>
                      <m:t>√</m:t>
                    </m:r>
                    <m:f>
                      <m:fPr>
                        <m:ctrlPr>
                          <a:rPr lang="ar-AE" altLang="ko-KR" sz="1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</m:ctrlPr>
                      </m:fPr>
                      <m:num>
                        <m:r>
                          <a:rPr lang="ar-AE" altLang="ko-KR" sz="1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𝟐</m:t>
                        </m:r>
                      </m:num>
                      <m:den>
                        <m:r>
                          <a:rPr lang="ar-AE" altLang="ko-KR" sz="1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𝒏</m:t>
                        </m:r>
                      </m:den>
                    </m:f>
                    <m:r>
                      <a:rPr lang="ar-AE" altLang="ko-KR" sz="1800" b="1" i="1"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sym typeface="Gowun Dodum"/>
                      </a:rPr>
                      <m:t> </m:t>
                    </m:r>
                  </m:oMath>
                </a14:m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인 정규분포를 사용합니다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.</a:t>
                </a:r>
              </a:p>
              <a:p>
                <a:pPr marL="457200" lvl="1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78" name="Google Shape;78;g118d7eca593_0_30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Xavier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초깃값은</a:t>
                </a:r>
                <a:r>
                  <a:rPr lang="ko-KR" altLang="en-US" dirty="0"/>
                  <a:t> 활성화 함수가 선형일 때 주로 사용하는 것으로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sigmoid</a:t>
                </a:r>
                <a:r>
                  <a:rPr lang="ko-KR" altLang="en-US" dirty="0"/>
                  <a:t> 함수와 </a:t>
                </a:r>
                <a:r>
                  <a:rPr lang="en-US" altLang="ko-KR" dirty="0"/>
                  <a:t>tanh </a:t>
                </a:r>
                <a:r>
                  <a:rPr lang="ko-KR" altLang="en-US" dirty="0"/>
                  <a:t>함수에 적합합니다</a:t>
                </a:r>
                <a:r>
                  <a:rPr lang="en-US" altLang="ko-KR" dirty="0"/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dirty="0"/>
                  <a:t>두 함수와 달리 </a:t>
                </a:r>
                <a:r>
                  <a:rPr lang="en-US" altLang="ko-KR" dirty="0" err="1"/>
                  <a:t>ReLU</a:t>
                </a:r>
                <a:r>
                  <a:rPr lang="ko-KR" altLang="en-US" dirty="0"/>
                  <a:t> 함수는 비선형적 함수이므로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이때 사용되는 것이 바로 </a:t>
                </a:r>
                <a:r>
                  <a:rPr lang="en-US" altLang="ko-KR" dirty="0"/>
                  <a:t>‘He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초깃값</a:t>
                </a:r>
                <a:r>
                  <a:rPr lang="en-US" altLang="ko-KR" dirty="0"/>
                  <a:t>’</a:t>
                </a:r>
                <a:r>
                  <a:rPr lang="ko-KR" altLang="en-US" dirty="0"/>
                  <a:t>입니다</a:t>
                </a:r>
                <a:r>
                  <a:rPr lang="en-US" altLang="ko-KR" dirty="0"/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He</a:t>
                </a:r>
                <a:r>
                  <a:rPr lang="ko-KR" altLang="en-US" sz="1200" baseline="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</a:t>
                </a:r>
                <a:r>
                  <a:rPr lang="ko-KR" altLang="en-US" sz="1200" baseline="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초깃값은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앞 계층의 노드가 </a:t>
                </a:r>
                <a:r>
                  <a:rPr lang="ko-KR" altLang="en-US" sz="1600" b="1" i="0">
                    <a:solidFill>
                      <a:schemeClr val="tx1"/>
                    </a:solidFill>
                    <a:latin typeface="Cambria Math" panose="02040503050406030204" pitchFamily="18" charset="0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𝒏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개일 때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,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표준편차가 </a:t>
                </a:r>
                <a:r>
                  <a:rPr lang="ko-KR" altLang="en-US" sz="1800" b="1" i="0">
                    <a:latin typeface="Cambria Math" panose="02040503050406030204" pitchFamily="18" charset="0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√</a:t>
                </a:r>
                <a:r>
                  <a:rPr lang="ar-AE" altLang="ko-KR" sz="1800" b="1" i="0">
                    <a:latin typeface="Cambria Math" panose="02040503050406030204" pitchFamily="18" charset="0"/>
                    <a:ea typeface="배달의민족 한나체 Air" panose="020B0600000101010101" pitchFamily="50" charset="-127"/>
                    <a:sym typeface="Gowun Dodum"/>
                  </a:rPr>
                  <a:t>𝟐/𝒏  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인 정규분포를 사용합니다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sz="120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ReLU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는 음의 영역이 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0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이기 때문에 더 넓게 </a:t>
                </a:r>
                <a:r>
                  <a:rPr lang="ko-KR" altLang="en-US" sz="120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분포시키기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위해 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Xavier </a:t>
                </a:r>
                <a:r>
                  <a:rPr lang="ko-KR" altLang="en-US" sz="120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초깃값의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2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배의 </a:t>
                </a:r>
                <a:r>
                  <a:rPr lang="ko-KR" altLang="en-US" sz="1200" dirty="0" err="1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게수가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 필요하다고 간단히 설명할 수 있습니다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Gowun Dodum"/>
                    <a:sym typeface="Gowun Dodum"/>
                  </a:rPr>
                  <a:t>.</a:t>
                </a:r>
                <a:endParaRPr lang="ko-KR" altLang="en-US" sz="1200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Gowun Dodum"/>
                  <a:sym typeface="Gowun Dodum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54217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표준편차</a:t>
            </a:r>
            <a:r>
              <a:rPr lang="en-US" dirty="0"/>
              <a:t>=0.01</a:t>
            </a:r>
            <a:r>
              <a:rPr lang="ko-KR" altLang="en-US" dirty="0"/>
              <a:t>일 때는 학습이 거의 이루어지지 않을 것이며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xavier</a:t>
            </a:r>
            <a:r>
              <a:rPr lang="ko-KR" altLang="en-US" dirty="0"/>
              <a:t> </a:t>
            </a:r>
            <a:r>
              <a:rPr lang="ko-KR" altLang="en-US" dirty="0" err="1"/>
              <a:t>초깃값을</a:t>
            </a:r>
            <a:r>
              <a:rPr lang="ko-KR" altLang="en-US" dirty="0"/>
              <a:t> 이용할 때는 </a:t>
            </a:r>
            <a:r>
              <a:rPr lang="en-US" altLang="ko-KR" dirty="0"/>
              <a:t>＇</a:t>
            </a:r>
            <a:r>
              <a:rPr lang="ko-KR" altLang="en-US" dirty="0"/>
              <a:t>기울기 소실</a:t>
            </a:r>
            <a:r>
              <a:rPr lang="en-US" altLang="ko-KR" dirty="0"/>
              <a:t>’</a:t>
            </a:r>
            <a:r>
              <a:rPr lang="ko-KR" altLang="en-US" dirty="0"/>
              <a:t>문제가 발생하지만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He </a:t>
            </a:r>
            <a:r>
              <a:rPr lang="ko-KR" altLang="en-US" dirty="0" err="1"/>
              <a:t>초깃값을</a:t>
            </a:r>
            <a:r>
              <a:rPr lang="ko-KR" altLang="en-US" dirty="0"/>
              <a:t> 이용하면 모든 층에서 활성화 값이 균일하게 분포됩니다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439577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세번째는 </a:t>
            </a:r>
            <a:r>
              <a:rPr lang="ko-KR" altLang="en-US" dirty="0" err="1"/>
              <a:t>배치정규화입니다</a:t>
            </a:r>
            <a:r>
              <a:rPr lang="ko-KR" altLang="en-US" dirty="0"/>
              <a:t> 배치 정규화의 장점은 첫번째로 학습 속도가 빨라지고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초깃값에</a:t>
            </a:r>
            <a:r>
              <a:rPr lang="ko-KR" altLang="en-US" dirty="0"/>
              <a:t> 크게 의존하지 않게 되며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오버피팅을</a:t>
            </a:r>
            <a:r>
              <a:rPr lang="ko-KR" altLang="en-US" dirty="0"/>
              <a:t> 억제한다는 것입니다</a:t>
            </a:r>
            <a:r>
              <a:rPr lang="en-US" altLang="ko-KR" dirty="0"/>
              <a:t>.</a:t>
            </a:r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데이터 분포를 정규화 하는 </a:t>
            </a:r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‘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배치 정규화 계층</a:t>
            </a:r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’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을 신경망 사이사이에 삽입하여 배치 정규화를 수행하게 됩니다</a:t>
            </a:r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666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2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배치 정규화를 수행하는 방법은 다음과 같습니다</a:t>
            </a:r>
            <a:r>
              <a:rPr lang="en-US" altLang="ko-KR" dirty="0"/>
              <a:t>.</a:t>
            </a:r>
          </a:p>
          <a:p>
            <a:pPr marL="914400" lvl="2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 미니배치의 데이터 분포가 평균이 </a:t>
            </a:r>
            <a:r>
              <a:rPr lang="en-US" altLang="ko-KR" dirty="0"/>
              <a:t>0,</a:t>
            </a:r>
            <a:r>
              <a:rPr lang="ko-KR" altLang="en-US" dirty="0"/>
              <a:t> 분산이 </a:t>
            </a:r>
            <a:r>
              <a:rPr lang="en-US" altLang="ko-KR" dirty="0"/>
              <a:t>1</a:t>
            </a:r>
            <a:r>
              <a:rPr lang="ko-KR" altLang="en-US" dirty="0"/>
              <a:t>이 되도록 정규화 합니다</a:t>
            </a:r>
            <a:r>
              <a:rPr lang="en-US" altLang="ko-KR" dirty="0"/>
              <a:t>.</a:t>
            </a:r>
          </a:p>
          <a:p>
            <a:pPr marL="914400" lvl="2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ko-KR" altLang="en-US" dirty="0" err="1"/>
              <a:t>정규화된</a:t>
            </a:r>
            <a:r>
              <a:rPr lang="ko-KR" altLang="en-US" dirty="0"/>
              <a:t> 데이터에 고유한 확대와 이동 변환을 수행하여 적합한 값으로 조정해갑니다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5666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 err="1"/>
              <a:t>번째는</a:t>
            </a:r>
            <a:r>
              <a:rPr lang="ko-KR" altLang="en-US" dirty="0"/>
              <a:t> </a:t>
            </a:r>
            <a:r>
              <a:rPr lang="ko-KR" altLang="en-US" dirty="0" err="1"/>
              <a:t>오버피팅을</a:t>
            </a:r>
            <a:r>
              <a:rPr lang="ko-KR" altLang="en-US" dirty="0"/>
              <a:t> 억제하는 방법입니다 첫번째로는 </a:t>
            </a:r>
            <a:r>
              <a:rPr lang="ko-KR" altLang="en-US" dirty="0" err="1"/>
              <a:t>로스함수에</a:t>
            </a:r>
            <a:r>
              <a:rPr lang="ko-KR" altLang="en-US" dirty="0"/>
              <a:t> 어떤 </a:t>
            </a:r>
            <a:r>
              <a:rPr lang="ko-KR" altLang="en-US" dirty="0" err="1"/>
              <a:t>램다에</a:t>
            </a:r>
            <a:r>
              <a:rPr lang="ko-KR" altLang="en-US" dirty="0"/>
              <a:t> </a:t>
            </a:r>
            <a:r>
              <a:rPr lang="ko-KR" altLang="en-US" dirty="0" err="1"/>
              <a:t>스퀘어놈을</a:t>
            </a:r>
            <a:r>
              <a:rPr lang="ko-KR" altLang="en-US" dirty="0"/>
              <a:t> 곱해 </a:t>
            </a:r>
            <a:r>
              <a:rPr lang="ko-KR" altLang="en-US" dirty="0" err="1"/>
              <a:t>패널티를</a:t>
            </a:r>
            <a:r>
              <a:rPr lang="ko-KR" altLang="en-US" dirty="0"/>
              <a:t> 만들어 더하는 가중치 감소 방식이 나옵니다 하지만 신경망 모델이 복잡해지면 가중치 감소만으로 대응하기 어려워집니다</a:t>
            </a:r>
            <a:r>
              <a:rPr lang="en-US" altLang="ko-KR" dirty="0"/>
              <a:t>. </a:t>
            </a:r>
            <a:r>
              <a:rPr lang="ko-KR" altLang="en-US" dirty="0" err="1"/>
              <a:t>이럴때</a:t>
            </a:r>
            <a:r>
              <a:rPr lang="ko-KR" altLang="en-US" dirty="0"/>
              <a:t> </a:t>
            </a:r>
            <a:r>
              <a:rPr lang="ko-KR" altLang="en-US" dirty="0" err="1"/>
              <a:t>드롭아웃이라는</a:t>
            </a:r>
            <a:r>
              <a:rPr lang="ko-KR" altLang="en-US" dirty="0"/>
              <a:t> 기법을 이용합니다</a:t>
            </a:r>
            <a:r>
              <a:rPr lang="en-US" altLang="ko-KR" dirty="0"/>
              <a:t>. </a:t>
            </a:r>
            <a:r>
              <a:rPr lang="ko-KR" altLang="en-US" dirty="0" err="1"/>
              <a:t>드롭아웃이란</a:t>
            </a:r>
            <a:r>
              <a:rPr lang="ko-KR" altLang="en-US" dirty="0"/>
              <a:t> 뉴런을 임의로 삭제하면서 학습하는 방법입니다 </a:t>
            </a:r>
            <a:r>
              <a:rPr lang="ko-KR" altLang="en-US" dirty="0" err="1"/>
              <a:t>또다른방식으로는</a:t>
            </a:r>
            <a:r>
              <a:rPr lang="ko-KR" altLang="en-US" dirty="0"/>
              <a:t> </a:t>
            </a:r>
            <a:r>
              <a:rPr lang="ko-KR" altLang="en-US" dirty="0" err="1"/>
              <a:t>얼리스타핑도</a:t>
            </a:r>
            <a:r>
              <a:rPr lang="ko-KR" altLang="en-US" dirty="0"/>
              <a:t> </a:t>
            </a:r>
            <a:r>
              <a:rPr lang="ko-KR" altLang="en-US" dirty="0" err="1"/>
              <a:t>소개된적잇습니다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41451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조정이 나옵니다 </a:t>
            </a:r>
            <a:r>
              <a:rPr lang="ko-KR" altLang="en-US" dirty="0" err="1"/>
              <a:t>하이퍼파라미터는</a:t>
            </a:r>
            <a:r>
              <a:rPr lang="ko-KR" altLang="en-US" dirty="0"/>
              <a:t> 학습되지 않고 외부에서 조정하는 </a:t>
            </a:r>
            <a:r>
              <a:rPr lang="ko-KR" altLang="en-US" dirty="0" err="1"/>
              <a:t>변수죠</a:t>
            </a:r>
            <a:r>
              <a:rPr lang="ko-KR" altLang="en-US" dirty="0"/>
              <a:t> 다음과 같은 방식으로 </a:t>
            </a:r>
            <a:r>
              <a:rPr lang="ko-KR" altLang="en-US" dirty="0" err="1"/>
              <a:t>재량껏</a:t>
            </a:r>
            <a:r>
              <a:rPr lang="ko-KR" altLang="en-US" dirty="0"/>
              <a:t> 최적화 가능합니다 이 때 데이터는 </a:t>
            </a:r>
            <a:r>
              <a:rPr lang="ko-KR" altLang="en-US" dirty="0" err="1"/>
              <a:t>밸리데이션</a:t>
            </a:r>
            <a:r>
              <a:rPr lang="ko-KR" altLang="en-US" dirty="0"/>
              <a:t> </a:t>
            </a:r>
            <a:r>
              <a:rPr lang="ko-KR" altLang="en-US" dirty="0" err="1"/>
              <a:t>데이타를</a:t>
            </a:r>
            <a:r>
              <a:rPr lang="ko-KR" altLang="en-US" dirty="0"/>
              <a:t> 따로 사용합니다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82938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</a:t>
            </a:r>
            <a:r>
              <a:rPr lang="en-US" altLang="ko-KR" dirty="0" err="1"/>
              <a:t>cnn</a:t>
            </a:r>
            <a:r>
              <a:rPr lang="ko-KR" altLang="en-US" dirty="0"/>
              <a:t>입니다 지금까지는 </a:t>
            </a:r>
            <a:r>
              <a:rPr lang="en-US" altLang="ko-KR" dirty="0"/>
              <a:t>m</a:t>
            </a:r>
            <a:r>
              <a:rPr lang="ko-KR" altLang="en-US" dirty="0" err="1"/>
              <a:t>니스트</a:t>
            </a:r>
            <a:r>
              <a:rPr lang="ko-KR" altLang="en-US" dirty="0"/>
              <a:t> </a:t>
            </a:r>
            <a:r>
              <a:rPr lang="ko-KR" altLang="en-US" dirty="0" err="1"/>
              <a:t>회색조</a:t>
            </a:r>
            <a:r>
              <a:rPr lang="ko-KR" altLang="en-US" dirty="0"/>
              <a:t> 이미지만 다뤘지만 </a:t>
            </a:r>
            <a:r>
              <a:rPr lang="en-US" altLang="ko-KR" dirty="0" err="1"/>
              <a:t>rgb</a:t>
            </a:r>
            <a:r>
              <a:rPr lang="ko-KR" altLang="en-US" dirty="0" err="1"/>
              <a:t>정보를가진</a:t>
            </a:r>
            <a:r>
              <a:rPr lang="ko-KR" altLang="en-US" dirty="0"/>
              <a:t> 이미지를 다루게 되고 또 픽셀들 간 연관성 등 공간적 정보를 같이 고려하고 싶게 됩니다 이러한 배경에서 </a:t>
            </a:r>
            <a:r>
              <a:rPr lang="en-US" altLang="ko-KR" dirty="0" err="1"/>
              <a:t>cnn</a:t>
            </a:r>
            <a:r>
              <a:rPr lang="ko-KR" altLang="en-US" dirty="0"/>
              <a:t>이 </a:t>
            </a:r>
            <a:r>
              <a:rPr lang="ko-KR" altLang="en-US" dirty="0" err="1"/>
              <a:t>도입되엇습니다</a:t>
            </a:r>
            <a:r>
              <a:rPr lang="ko-KR" altLang="en-US" dirty="0"/>
              <a:t> </a:t>
            </a:r>
            <a:r>
              <a:rPr lang="en-US" altLang="ko-KR" dirty="0" err="1"/>
              <a:t>mnist</a:t>
            </a:r>
            <a:r>
              <a:rPr lang="ko-KR" altLang="en-US" dirty="0"/>
              <a:t>에선 아파인 활성화로 끝났지만 </a:t>
            </a:r>
            <a:r>
              <a:rPr lang="en-US" altLang="ko-KR" dirty="0" err="1"/>
              <a:t>cnn</a:t>
            </a:r>
            <a:r>
              <a:rPr lang="ko-KR" altLang="en-US" dirty="0"/>
              <a:t>에선 </a:t>
            </a:r>
            <a:r>
              <a:rPr lang="ko-KR" altLang="en-US" dirty="0" err="1"/>
              <a:t>컨볼류젼과</a:t>
            </a:r>
            <a:r>
              <a:rPr lang="ko-KR" altLang="en-US" dirty="0"/>
              <a:t> 활성화 그리고 </a:t>
            </a:r>
            <a:r>
              <a:rPr lang="ko-KR" altLang="en-US" dirty="0" err="1"/>
              <a:t>풀링을</a:t>
            </a:r>
            <a:r>
              <a:rPr lang="ko-KR" altLang="en-US" dirty="0"/>
              <a:t> 섞게 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5800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86A68604-7252-3783-283A-13F664CFC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E32F162F-CAEE-FF3E-56DB-D104FACC23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92329D87-B329-3AFE-200E-8AD91E13B7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처음으로 </a:t>
            </a:r>
            <a:r>
              <a:rPr lang="ko-KR" altLang="en-US" dirty="0" err="1"/>
              <a:t>나온건</a:t>
            </a:r>
            <a:r>
              <a:rPr lang="ko-KR" altLang="en-US" dirty="0"/>
              <a:t> </a:t>
            </a:r>
            <a:r>
              <a:rPr lang="ko-KR" altLang="en-US" dirty="0" err="1"/>
              <a:t>컨볼루젼</a:t>
            </a:r>
            <a:r>
              <a:rPr lang="ko-KR" altLang="en-US" dirty="0"/>
              <a:t> 연산입니다 </a:t>
            </a:r>
            <a:r>
              <a:rPr lang="ko-KR" altLang="en-US" dirty="0" err="1"/>
              <a:t>피쳐맵에서</a:t>
            </a:r>
            <a:r>
              <a:rPr lang="ko-KR" altLang="en-US" dirty="0"/>
              <a:t> 필터를 움직이며 </a:t>
            </a:r>
            <a:r>
              <a:rPr lang="ko-KR" altLang="en-US" dirty="0" err="1"/>
              <a:t>합성곱연산을</a:t>
            </a:r>
            <a:r>
              <a:rPr lang="ko-KR" altLang="en-US" dirty="0"/>
              <a:t> </a:t>
            </a:r>
            <a:r>
              <a:rPr lang="ko-KR" altLang="en-US" dirty="0" err="1"/>
              <a:t>하는것이</a:t>
            </a:r>
            <a:r>
              <a:rPr lang="ko-KR" altLang="en-US" dirty="0"/>
              <a:t> </a:t>
            </a:r>
            <a:r>
              <a:rPr lang="ko-KR" altLang="en-US" dirty="0" err="1"/>
              <a:t>기본메카니즘입니다</a:t>
            </a:r>
            <a:r>
              <a:rPr lang="ko-KR" altLang="en-US" dirty="0"/>
              <a:t> </a:t>
            </a:r>
            <a:r>
              <a:rPr lang="en-US" altLang="ko-KR" dirty="0" err="1"/>
              <a:t>cnn</a:t>
            </a:r>
            <a:r>
              <a:rPr lang="ko-KR" altLang="en-US" dirty="0"/>
              <a:t>에선 필터가 가중치에 해당하고 고정 값을 더하는 게 바이어스 편향에 해당됩니다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999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EAEF39C2-C299-DA0E-75F3-DD27DDFED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D7E6BB4F-A282-9848-5745-9FD8FB58B1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16D7ED5B-D712-8217-EA1C-A3DBD07F32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cnn</a:t>
            </a:r>
            <a:r>
              <a:rPr lang="ko-KR" altLang="en-US" dirty="0"/>
              <a:t>에서는 패딩과 </a:t>
            </a:r>
            <a:r>
              <a:rPr lang="ko-KR" altLang="en-US" dirty="0" err="1"/>
              <a:t>스트라이드라는</a:t>
            </a:r>
            <a:r>
              <a:rPr lang="ko-KR" altLang="en-US" dirty="0"/>
              <a:t> 용어가 있는데요 패딩은 </a:t>
            </a:r>
            <a:r>
              <a:rPr lang="ko-KR" altLang="en-US" dirty="0" err="1"/>
              <a:t>합성곱</a:t>
            </a:r>
            <a:r>
              <a:rPr lang="ko-KR" altLang="en-US" dirty="0"/>
              <a:t> 연산시에도 출력이 줄지 않도록 하거나 출력 사이즈를 키우기 위해서 겉에 </a:t>
            </a:r>
            <a:r>
              <a:rPr lang="en-US" altLang="ko-KR" dirty="0"/>
              <a:t>0</a:t>
            </a:r>
            <a:r>
              <a:rPr lang="ko-KR" altLang="en-US" dirty="0"/>
              <a:t>을 추가해서 데이터를 </a:t>
            </a:r>
            <a:r>
              <a:rPr lang="ko-KR" altLang="en-US" dirty="0" err="1"/>
              <a:t>확장시킬수</a:t>
            </a:r>
            <a:r>
              <a:rPr lang="ko-KR" altLang="en-US" dirty="0"/>
              <a:t> 잇습니다 이를 패딩이라고 하고 </a:t>
            </a:r>
            <a:r>
              <a:rPr lang="ko-KR" altLang="en-US" dirty="0" err="1"/>
              <a:t>스트라이드는</a:t>
            </a:r>
            <a:r>
              <a:rPr lang="ko-KR" altLang="en-US" dirty="0"/>
              <a:t> 필터를 움직이는 간격입니다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76947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45F489DC-6349-D4AB-0148-510DCFA4C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15A2C82D-9A24-F423-6FB6-1D5987D11E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8CED2845-FE23-2040-67FD-D6CFF467F0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이미지는 가로 세로</a:t>
            </a:r>
            <a:r>
              <a:rPr lang="en-US" altLang="ko-KR" dirty="0"/>
              <a:t> </a:t>
            </a:r>
            <a:r>
              <a:rPr lang="ko-KR" altLang="en-US" dirty="0" err="1"/>
              <a:t>체널이</a:t>
            </a:r>
            <a:r>
              <a:rPr lang="ko-KR" altLang="en-US" dirty="0"/>
              <a:t> 고려된 </a:t>
            </a:r>
            <a:r>
              <a:rPr lang="en-US" altLang="ko-KR" dirty="0"/>
              <a:t>3</a:t>
            </a:r>
            <a:r>
              <a:rPr lang="ko-KR" altLang="en-US" dirty="0"/>
              <a:t>차원 데이터입니다 따라서 필터 또한 </a:t>
            </a:r>
            <a:r>
              <a:rPr lang="ko-KR" altLang="en-US" dirty="0" err="1"/>
              <a:t>체널수를</a:t>
            </a:r>
            <a:r>
              <a:rPr lang="ko-KR" altLang="en-US" dirty="0"/>
              <a:t> 맞추어 차원수가 같도록 </a:t>
            </a:r>
            <a:r>
              <a:rPr lang="ko-KR" altLang="en-US" dirty="0" err="1"/>
              <a:t>설정되어야합니다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8164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A0CE2BE2-24DC-41F1-4904-60378475F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33D465E9-35E9-A884-ED51-50D9B57A38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4BBDC6F4-9148-5F7C-A249-0A85923169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책에서는 </a:t>
            </a:r>
            <a:r>
              <a:rPr lang="ko-KR" altLang="en-US" dirty="0" err="1"/>
              <a:t>합성곱연산을</a:t>
            </a:r>
            <a:r>
              <a:rPr lang="ko-KR" altLang="en-US" dirty="0"/>
              <a:t> 블록으로 생각하면 편리하다고 나왔습니다 그림을 보면 정육면체 형태로 차원을 이해하도록 하는데 필터가 차원이 </a:t>
            </a:r>
            <a:r>
              <a:rPr lang="ko-KR" altLang="en-US" dirty="0" err="1"/>
              <a:t>피처맵과</a:t>
            </a:r>
            <a:r>
              <a:rPr lang="ko-KR" altLang="en-US" dirty="0"/>
              <a:t> 동일하지만 개수만 </a:t>
            </a:r>
            <a:r>
              <a:rPr lang="en-US" altLang="ko-KR" dirty="0"/>
              <a:t>FN</a:t>
            </a:r>
            <a:r>
              <a:rPr lang="ko-KR" altLang="en-US" dirty="0"/>
              <a:t>개로 증가시켰다는 것 그리고 바이어스가 </a:t>
            </a:r>
            <a:r>
              <a:rPr lang="ko-KR" altLang="en-US" dirty="0" err="1"/>
              <a:t>추가되었다는점</a:t>
            </a:r>
            <a:r>
              <a:rPr lang="ko-KR" altLang="en-US" dirty="0"/>
              <a:t> 외엔 동일합니다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20189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3557A4BD-BEBD-DE56-CC79-7C5CD21DF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7F3761BE-5341-9C88-CFB2-CC4C5CEA64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D2651DA2-FB48-B0C4-978F-11551B8009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컨볼루전을</a:t>
            </a:r>
            <a:r>
              <a:rPr lang="ko-KR" altLang="en-US" dirty="0"/>
              <a:t> 지나서 활성화 계층을 지나서 </a:t>
            </a:r>
            <a:r>
              <a:rPr lang="ko-KR" altLang="en-US" dirty="0" err="1"/>
              <a:t>풀링</a:t>
            </a:r>
            <a:r>
              <a:rPr lang="ko-KR" altLang="en-US" dirty="0"/>
              <a:t> 계층이 나옵니다 여기선 최댓값을 이용하는 맥스 </a:t>
            </a:r>
            <a:r>
              <a:rPr lang="ko-KR" altLang="en-US" dirty="0" err="1"/>
              <a:t>풀링</a:t>
            </a:r>
            <a:r>
              <a:rPr lang="ko-KR" altLang="en-US" dirty="0"/>
              <a:t> 예시인데요 대상 영역을 원소 하나로 처리하는 방식입니다 여기선 </a:t>
            </a:r>
            <a:r>
              <a:rPr lang="ko-KR" altLang="en-US" dirty="0" err="1"/>
              <a:t>맥스풀링이므로</a:t>
            </a:r>
            <a:r>
              <a:rPr lang="ko-KR" altLang="en-US" dirty="0"/>
              <a:t> 윈도우 내의 최댓값이 뽑힙니다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4607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420EBED7-019E-5E68-F3F0-490AE540F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234CEAF9-9C5C-075F-B2B8-F2CF76FB9A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A0DB109C-E909-DDFF-DA5F-84E6B1AB66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직접 구현도 해보는데요 </a:t>
            </a:r>
            <a:r>
              <a:rPr lang="en-US" altLang="ko-KR" dirty="0"/>
              <a:t>4</a:t>
            </a:r>
            <a:r>
              <a:rPr lang="ko-KR" altLang="en-US" dirty="0"/>
              <a:t>차원 데이터를 </a:t>
            </a:r>
            <a:r>
              <a:rPr lang="en-US" altLang="ko-KR" dirty="0"/>
              <a:t>2</a:t>
            </a:r>
            <a:r>
              <a:rPr lang="ko-KR" altLang="en-US" dirty="0"/>
              <a:t>차원으로 변환시키는 </a:t>
            </a:r>
            <a:r>
              <a:rPr lang="en-US" altLang="ko-KR" dirty="0"/>
              <a:t>im2col</a:t>
            </a:r>
            <a:r>
              <a:rPr lang="ko-KR" altLang="en-US" dirty="0"/>
              <a:t>함수가 나옵니다 이를 통해서 </a:t>
            </a:r>
            <a:r>
              <a:rPr lang="ko-KR" altLang="en-US" dirty="0" err="1"/>
              <a:t>행렬곱으로</a:t>
            </a:r>
            <a:r>
              <a:rPr lang="ko-KR" altLang="en-US" dirty="0"/>
              <a:t> 연산을 수행할 수 </a:t>
            </a:r>
            <a:r>
              <a:rPr lang="ko-KR" altLang="en-US" dirty="0" err="1"/>
              <a:t>있게되고</a:t>
            </a:r>
            <a:r>
              <a:rPr lang="ko-KR" altLang="en-US" dirty="0"/>
              <a:t> 다시 </a:t>
            </a:r>
            <a:r>
              <a:rPr lang="en-US" altLang="ko-KR" dirty="0"/>
              <a:t>col2im </a:t>
            </a:r>
            <a:r>
              <a:rPr lang="ko-KR" altLang="en-US" dirty="0"/>
              <a:t>함수를 통해 </a:t>
            </a:r>
            <a:r>
              <a:rPr lang="en-US" altLang="ko-KR" dirty="0"/>
              <a:t>4</a:t>
            </a:r>
            <a:r>
              <a:rPr lang="ko-KR" altLang="en-US" dirty="0"/>
              <a:t>차원으로 변환하는 과정을 거치게 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77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0B192032-10F6-2D15-812F-C46902678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C712F77B-B25B-982A-11C2-386ECCF5A4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05D4CBE9-9E6E-701E-423A-18629A11D8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단순한 </a:t>
            </a:r>
            <a:r>
              <a:rPr lang="en-US" altLang="ko-KR" dirty="0" err="1"/>
              <a:t>cnn</a:t>
            </a:r>
            <a:r>
              <a:rPr lang="en-US" altLang="ko-KR" dirty="0"/>
              <a:t> </a:t>
            </a:r>
            <a:r>
              <a:rPr lang="ko-KR" altLang="en-US" dirty="0"/>
              <a:t>네트워크는 다음과 같이 </a:t>
            </a:r>
            <a:r>
              <a:rPr lang="ko-KR" altLang="en-US" dirty="0" err="1"/>
              <a:t>컨볼류전</a:t>
            </a:r>
            <a:r>
              <a:rPr lang="ko-KR" altLang="en-US" dirty="0"/>
              <a:t> 활성화 </a:t>
            </a:r>
            <a:r>
              <a:rPr lang="ko-KR" altLang="en-US" dirty="0" err="1"/>
              <a:t>풀링</a:t>
            </a:r>
            <a:r>
              <a:rPr lang="ko-KR" altLang="en-US" dirty="0"/>
              <a:t> 이후 완전결합계층을 결합하는 식으로 짤 수 있습니다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73089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DFE56056-7A4C-831D-8504-7080BCAF7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09A73FE6-9697-4F96-E4B1-FB2B878A24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167EF87A-8DFA-A722-1620-FF44120F23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그러나 층을 깊게 할수록 더 복잡하고 추상화된 정보가 추출되므로 이를 </a:t>
            </a:r>
            <a:r>
              <a:rPr lang="ko-KR" altLang="en-US" dirty="0" err="1"/>
              <a:t>응용가능합니다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35539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E0B99750-6C67-82A5-7C0D-86441B46C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>
            <a:extLst>
              <a:ext uri="{FF2B5EF4-FFF2-40B4-BE49-F238E27FC236}">
                <a16:creationId xmlns:a16="http://schemas.microsoft.com/office/drawing/2014/main" id="{1A9B21A1-BE37-EF04-364A-65742F1864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>
            <a:extLst>
              <a:ext uri="{FF2B5EF4-FFF2-40B4-BE49-F238E27FC236}">
                <a16:creationId xmlns:a16="http://schemas.microsoft.com/office/drawing/2014/main" id="{AAC14FB8-C5AE-D02A-D172-0570BFE218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대표적인 </a:t>
            </a:r>
            <a:r>
              <a:rPr lang="en-US" altLang="ko-KR" dirty="0" err="1"/>
              <a:t>cnn</a:t>
            </a:r>
            <a:r>
              <a:rPr lang="ko-KR" altLang="en-US" dirty="0"/>
              <a:t>네트워크로는 </a:t>
            </a:r>
            <a:r>
              <a:rPr lang="ko-KR" altLang="en-US" dirty="0" err="1"/>
              <a:t>르넷과</a:t>
            </a:r>
            <a:r>
              <a:rPr lang="ko-KR" altLang="en-US" dirty="0"/>
              <a:t> </a:t>
            </a:r>
            <a:r>
              <a:rPr lang="ko-KR" altLang="en-US" dirty="0" err="1"/>
              <a:t>알렉스넷이</a:t>
            </a:r>
            <a:r>
              <a:rPr lang="ko-KR" altLang="en-US" dirty="0"/>
              <a:t> 소개되었습니다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03473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4578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밑바닥 책에서는 오차역전파를 계산 그래프로 접근합니다</a:t>
            </a:r>
            <a:r>
              <a:rPr lang="en-US" altLang="ko-KR" dirty="0"/>
              <a:t>. </a:t>
            </a:r>
            <a:r>
              <a:rPr lang="ko-KR" altLang="en-US" dirty="0"/>
              <a:t>연산자가 노드에 있고 피연산자가 흐르는 방식이고</a:t>
            </a:r>
            <a:r>
              <a:rPr lang="en-US" altLang="ko-KR" dirty="0"/>
              <a:t>, </a:t>
            </a:r>
            <a:r>
              <a:rPr lang="ko-KR" altLang="en-US" dirty="0"/>
              <a:t>역전파에서 이전 노드로 종전 인풋과 이전 순전파에 대한 현재 </a:t>
            </a:r>
            <a:r>
              <a:rPr lang="ko-KR" altLang="en-US" dirty="0" err="1"/>
              <a:t>순전파</a:t>
            </a:r>
            <a:r>
              <a:rPr lang="ko-KR" altLang="en-US" dirty="0"/>
              <a:t> </a:t>
            </a:r>
            <a:r>
              <a:rPr lang="ko-KR" altLang="en-US" dirty="0" err="1"/>
              <a:t>미분값의</a:t>
            </a:r>
            <a:r>
              <a:rPr lang="ko-KR" altLang="en-US" dirty="0"/>
              <a:t> 곱이 흐르게 됩니다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책에서는 덧셈과 곱셈 연산부터 역전파를 이해하도록 해줍니다</a:t>
            </a:r>
            <a:r>
              <a:rPr lang="en-US" altLang="ko-KR" dirty="0"/>
              <a:t>. </a:t>
            </a:r>
            <a:r>
              <a:rPr lang="ko-KR" altLang="en-US" dirty="0"/>
              <a:t>덧셈은 미분이 </a:t>
            </a:r>
            <a:r>
              <a:rPr lang="en-US" altLang="ko-KR" dirty="0"/>
              <a:t>1</a:t>
            </a:r>
            <a:r>
              <a:rPr lang="ko-KR" altLang="en-US" dirty="0"/>
              <a:t>이므로 인풋이 그대로 나가고</a:t>
            </a:r>
            <a:r>
              <a:rPr lang="en-US" altLang="ko-KR" dirty="0"/>
              <a:t>, </a:t>
            </a:r>
            <a:r>
              <a:rPr lang="ko-KR" altLang="en-US" dirty="0"/>
              <a:t>곱셈은 </a:t>
            </a:r>
            <a:r>
              <a:rPr lang="ko-KR" altLang="en-US" dirty="0" err="1"/>
              <a:t>편미분</a:t>
            </a:r>
            <a:r>
              <a:rPr lang="ko-KR" altLang="en-US" dirty="0"/>
              <a:t> 결과 크로스로 이전 인풋과 곱해져서 나가게 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9070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이를 응용해서 </a:t>
            </a:r>
            <a:r>
              <a:rPr lang="ko-KR" altLang="en-US" dirty="0" err="1"/>
              <a:t>렐루와</a:t>
            </a:r>
            <a:r>
              <a:rPr lang="ko-KR" altLang="en-US" dirty="0"/>
              <a:t> </a:t>
            </a:r>
            <a:r>
              <a:rPr lang="ko-KR" altLang="en-US" dirty="0" err="1"/>
              <a:t>시그모이드</a:t>
            </a:r>
            <a:r>
              <a:rPr lang="ko-KR" altLang="en-US" dirty="0"/>
              <a:t> 함수에 대해서도 역전파를 계산 그래프를 통해 그려보는데요</a:t>
            </a:r>
            <a:r>
              <a:rPr lang="en-US" altLang="ko-KR" dirty="0"/>
              <a:t>, </a:t>
            </a:r>
            <a:r>
              <a:rPr lang="ko-KR" altLang="en-US" dirty="0" err="1"/>
              <a:t>렐루는</a:t>
            </a:r>
            <a:r>
              <a:rPr lang="ko-KR" altLang="en-US" dirty="0"/>
              <a:t> 정의대로 범위를 나눠 </a:t>
            </a:r>
            <a:r>
              <a:rPr lang="en-US" altLang="ko-KR" dirty="0"/>
              <a:t>0 </a:t>
            </a:r>
            <a:r>
              <a:rPr lang="ko-KR" altLang="en-US" dirty="0"/>
              <a:t>이하일때 </a:t>
            </a:r>
            <a:r>
              <a:rPr lang="en-US" altLang="ko-KR" dirty="0"/>
              <a:t>0, 0 </a:t>
            </a:r>
            <a:r>
              <a:rPr lang="ko-KR" altLang="en-US" dirty="0"/>
              <a:t>이상일때 미분이 </a:t>
            </a:r>
            <a:r>
              <a:rPr lang="en-US" altLang="ko-KR" dirty="0"/>
              <a:t>1</a:t>
            </a:r>
            <a:r>
              <a:rPr lang="ko-KR" altLang="en-US" dirty="0"/>
              <a:t>이므로 인풋 그대로가 되고</a:t>
            </a:r>
            <a:r>
              <a:rPr lang="en-US" altLang="ko-KR" dirty="0"/>
              <a:t>, </a:t>
            </a:r>
            <a:r>
              <a:rPr lang="ko-KR" altLang="en-US" dirty="0" err="1"/>
              <a:t>시그모이드는</a:t>
            </a:r>
            <a:r>
              <a:rPr lang="ko-KR" altLang="en-US" dirty="0"/>
              <a:t> 분수함수미분과 </a:t>
            </a:r>
            <a:r>
              <a:rPr lang="ko-KR" altLang="en-US" dirty="0" err="1"/>
              <a:t>익스포넨셜미분</a:t>
            </a:r>
            <a:r>
              <a:rPr lang="ko-KR" altLang="en-US" dirty="0"/>
              <a:t> 등 다 차근히 따라가서 연산하면 결과는 다음과 같고 결과가 </a:t>
            </a:r>
            <a:r>
              <a:rPr lang="ko-KR" altLang="en-US" dirty="0" err="1"/>
              <a:t>순전파</a:t>
            </a:r>
            <a:r>
              <a:rPr lang="ko-KR" altLang="en-US" dirty="0"/>
              <a:t> 결과로만 표현가능한 걸 </a:t>
            </a:r>
            <a:r>
              <a:rPr lang="ko-KR" altLang="en-US" dirty="0" err="1"/>
              <a:t>알수있습니다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아파인 계층과 </a:t>
            </a:r>
            <a:r>
              <a:rPr lang="ko-KR" altLang="en-US" dirty="0" err="1"/>
              <a:t>소프트맥스</a:t>
            </a:r>
            <a:r>
              <a:rPr lang="ko-KR" altLang="en-US" dirty="0"/>
              <a:t> 계층도 구현하는데요 변수가 다차원 배열이라는 것과 행렬의 곱에서 차원의 원소 수를 일치시켜야 한다는 점에 주의하여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매트릭스 </a:t>
            </a:r>
            <a:r>
              <a:rPr lang="ko-KR" altLang="en-US" dirty="0" err="1"/>
              <a:t>알지브라로</a:t>
            </a:r>
            <a:r>
              <a:rPr lang="ko-KR" altLang="en-US" dirty="0"/>
              <a:t> </a:t>
            </a:r>
            <a:r>
              <a:rPr lang="en-US" altLang="ko-KR" dirty="0"/>
              <a:t>affine </a:t>
            </a:r>
            <a:r>
              <a:rPr lang="ko-KR" altLang="en-US" dirty="0"/>
              <a:t>계층의 역전파를 계산할 수 있습니다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행렬의 곱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(dot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노드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역전파는 행렬의 대응하는 차원의 원소 수가 일치하도록 곱을 조립하여 구할 수 있습니다</a:t>
            </a: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0135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소프트맥스</a:t>
            </a:r>
            <a:r>
              <a:rPr lang="ko-KR" altLang="en-US" dirty="0"/>
              <a:t> 함수는 출력층에서 사용하는 함수로</a:t>
            </a:r>
            <a:r>
              <a:rPr lang="en-US" altLang="ko-KR" dirty="0"/>
              <a:t>,</a:t>
            </a:r>
            <a:r>
              <a:rPr lang="ko-KR" altLang="en-US" dirty="0"/>
              <a:t> 입력 이미지가 </a:t>
            </a:r>
            <a:r>
              <a:rPr lang="en-US" altLang="ko-KR" dirty="0"/>
              <a:t>affine </a:t>
            </a:r>
            <a:r>
              <a:rPr lang="ko-KR" altLang="en-US" dirty="0"/>
              <a:t>계층과 </a:t>
            </a:r>
            <a:r>
              <a:rPr lang="en-US" altLang="ko-KR" dirty="0" err="1"/>
              <a:t>relu</a:t>
            </a:r>
            <a:r>
              <a:rPr lang="ko-KR" altLang="en-US" dirty="0"/>
              <a:t> 계층을 통과하여 변환되고</a:t>
            </a:r>
            <a:r>
              <a:rPr lang="en-US" altLang="ko-KR" dirty="0"/>
              <a:t>,</a:t>
            </a:r>
            <a:r>
              <a:rPr lang="ko-KR" altLang="en-US" dirty="0"/>
              <a:t> 마지막 </a:t>
            </a:r>
            <a:r>
              <a:rPr lang="en-US" altLang="ko-KR" dirty="0" err="1"/>
              <a:t>softmax</a:t>
            </a:r>
            <a:r>
              <a:rPr lang="ko-KR" altLang="en-US" dirty="0"/>
              <a:t> 계층에 의해 </a:t>
            </a:r>
            <a:r>
              <a:rPr lang="en-US" altLang="ko-KR" dirty="0"/>
              <a:t>10</a:t>
            </a:r>
            <a:r>
              <a:rPr lang="ko-KR" altLang="en-US" dirty="0"/>
              <a:t>개의 입력이 </a:t>
            </a:r>
            <a:r>
              <a:rPr lang="ko-KR" altLang="en-US" dirty="0" err="1"/>
              <a:t>정규화됩니다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뒤에 손실함수의 교차 </a:t>
            </a:r>
            <a:r>
              <a:rPr lang="ko-KR" altLang="en-US" dirty="0" err="1"/>
              <a:t>엔트로이</a:t>
            </a:r>
            <a:r>
              <a:rPr lang="ko-KR" altLang="en-US" dirty="0"/>
              <a:t> 오차도 포함하여 </a:t>
            </a:r>
            <a:r>
              <a:rPr lang="en-US" altLang="ko-KR" dirty="0" err="1"/>
              <a:t>softmax</a:t>
            </a:r>
            <a:r>
              <a:rPr lang="en-US" altLang="ko-KR" dirty="0"/>
              <a:t>-with-loss </a:t>
            </a:r>
            <a:r>
              <a:rPr lang="ko-KR" altLang="en-US" dirty="0"/>
              <a:t>계층이라고 하는데 연산을 차분히 해보면 이 계층의 역전파는 </a:t>
            </a:r>
            <a:r>
              <a:rPr lang="en-US" altLang="ko-KR" dirty="0"/>
              <a:t>predict</a:t>
            </a:r>
            <a:r>
              <a:rPr lang="ko-KR" altLang="en-US" dirty="0"/>
              <a:t>벡터와 정답벡터의 차 꼴로 나가게 됩니다</a:t>
            </a:r>
          </a:p>
        </p:txBody>
      </p:sp>
    </p:spTree>
    <p:extLst>
      <p:ext uri="{BB962C8B-B14F-4D97-AF65-F5344CB8AC3E}">
        <p14:creationId xmlns:p14="http://schemas.microsoft.com/office/powerpoint/2010/main" val="1158186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챕터</a:t>
            </a:r>
            <a:r>
              <a:rPr lang="en-US" altLang="ko-KR" dirty="0"/>
              <a:t>6</a:t>
            </a:r>
            <a:r>
              <a:rPr lang="ko-KR" altLang="en-US" dirty="0"/>
              <a:t>은 학습 관련 기술들이고 젤 처음으로 매개변수 최적화 기법이 나옵니다</a:t>
            </a:r>
            <a:r>
              <a:rPr lang="en-US" altLang="ko-KR" dirty="0"/>
              <a:t>. </a:t>
            </a:r>
            <a:r>
              <a:rPr lang="en-US" altLang="ko-KR" dirty="0" err="1"/>
              <a:t>sgd</a:t>
            </a:r>
            <a:r>
              <a:rPr lang="en-US" altLang="ko-KR" dirty="0"/>
              <a:t> </a:t>
            </a:r>
            <a:r>
              <a:rPr lang="ko-KR" altLang="en-US" dirty="0"/>
              <a:t>모멘텀 </a:t>
            </a:r>
            <a:r>
              <a:rPr lang="ko-KR" altLang="en-US" dirty="0" err="1"/>
              <a:t>애다그래드</a:t>
            </a:r>
            <a:r>
              <a:rPr lang="ko-KR" altLang="en-US" dirty="0"/>
              <a:t> </a:t>
            </a:r>
            <a:r>
              <a:rPr lang="ko-KR" altLang="en-US" dirty="0" err="1"/>
              <a:t>애덤이</a:t>
            </a:r>
            <a:r>
              <a:rPr lang="ko-KR" altLang="en-US" dirty="0"/>
              <a:t> 있습니다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2087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E7801-523A-C5F3-4021-373E41279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2CA3E0-BD19-A294-092B-8A1E85D98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D8F9D6-CEC8-75CA-36E6-F724B5C83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CA47D0-13FB-F4F5-18F2-01AA0151E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471D-9EFB-3595-B4EE-D818A5A25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219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33283-DDA4-508D-5361-461CB1359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F9A1ED-6423-9B40-9050-08B03597E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1A5C55-0B2F-E817-5B3F-0069FEF56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B9A8FE-37C9-F057-AE7A-4C91699E0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7001C4-10E8-490D-B99C-0275041FD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8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E7B2DE-2F7E-C855-0F49-A710AFAB2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BA3BA3-C4E9-3AAC-F393-8EE63E970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80BA7-3D40-F750-E555-9D197459C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C614CF-3D2B-B78A-B119-7FB3EDC4B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3C2FD4-57FB-7D96-1B41-F8039807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643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8ED44-F43C-16CE-7B20-971DDD016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921AD6-A01A-7F87-E59C-8ED7F4F64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45AD79-0686-7FDE-0476-C75F9E4B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E1D59B-6B7B-8B8E-6FAB-AEDBAB47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01C2DD-F349-E0FB-53C3-E6993CDD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634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4C354-1531-0B18-213E-31B91554F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E1ED8F-413A-FB11-460E-408D4938F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B45906-B1B6-B5C1-CFC4-626AA359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F1903-0687-A5F5-F21E-E040F959A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820374-2E28-804B-BF66-F8A1D2DB6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54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589695-E7C3-D1B2-2888-78BA0710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EE20FB-1E53-8E66-2514-01B2DA776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3B934-74A5-2E83-CA55-5E2161871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96138-E387-0D07-D02B-3FF9D532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FDC3A6-6B50-356B-02F6-C111CEBB5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540BB9-2F39-D0DE-3CFA-4DAB72492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72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0C463-1039-40A6-9947-334A56D1D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FE07F1-2938-328B-8DB0-70D07FBD8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0A9964-791E-971C-6CF6-C79A9C57F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4EB630-8CE4-D5A6-3BE4-476174158D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6D4131-94C0-986C-FA56-EC2D3E657B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E6C440-0E9F-9FFD-5926-1FC152511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B0D468-1550-2EC1-3FC6-376248F65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F326F1-EC9D-DCAA-EE09-5C3D471A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939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E0DAC0-79CB-C5B5-D685-D0C0139A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AC8626-C7F5-CD04-535E-D906C89DD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A97891-3E50-33B8-7F50-9D037F79A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C0C438-F388-78C2-C45D-5556AD85A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41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40A34F-5DC6-7138-14D9-FA0204715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9FF55C-C763-D8D4-5209-50DDECF98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DF3D4E-3767-9963-7845-3772D51B5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221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EA4A-DB6A-13ED-75B5-38FE030E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4C6D20-135B-EDB9-9B13-1B7E83A42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5A0106-8565-76BA-C8E1-FFA9F10CC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6D6400-7A75-10F3-BD42-55DE1698E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D528A6-826A-379B-6EA7-E4013EE9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A715F6-B35D-AE14-396B-47F0C42AB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01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B966AA-7397-C529-B17C-80A9D90AB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48822A-E201-D61F-7945-3DF8116D00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3FA7E4-9322-BD00-C4CE-48522B47D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46FCA9-2CC7-1349-3AD9-38FE880B2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3441D2-6083-B1BF-AFE6-4D3F919B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79BD70-799A-0CC9-2069-AB4F60B9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138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A49B02-375A-3342-15F5-091A888A9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E12751-9FDE-B7B1-99E9-25029E7C5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28D03E-FB7B-10BB-DE21-3A17D1A56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459F1-C79F-4551-B8A4-7F8C653974B8}" type="datetimeFigureOut">
              <a:rPr lang="ko-KR" altLang="en-US" smtClean="0"/>
              <a:t>2024-11-12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2D2E2D-6F7B-7D6A-FDC2-AF7298366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4B5B9D-3B33-05C0-552B-F02C80E41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14A9D-73FD-44C4-8A36-E037BC9EEC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4" Type="http://schemas.microsoft.com/office/2007/relationships/hdphoto" Target="../media/hdphoto4.wdp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</a:t>
            </a:r>
            <a:endParaRPr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416157" y="3122253"/>
            <a:ext cx="7857480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CUAI 7</a:t>
            </a:r>
            <a:r>
              <a:rPr lang="ko-KR" altLang="en-US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</a:t>
            </a:r>
            <a:r>
              <a:rPr lang="en-US" altLang="ko-KR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DLS</a:t>
            </a:r>
            <a:r>
              <a:rPr lang="ko-KR" altLang="en-US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3333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</a:p>
          <a:p>
            <a:pPr>
              <a:lnSpc>
                <a:spcPct val="115000"/>
              </a:lnSpc>
            </a:pPr>
            <a:r>
              <a:rPr lang="en-US" altLang="ko" sz="2400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2024.11.12</a:t>
            </a:r>
            <a:endParaRPr lang="en-US" sz="2400"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15000"/>
              </a:lnSpc>
            </a:pPr>
            <a:endParaRPr lang="en-US" sz="2400"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15000"/>
              </a:lnSpc>
            </a:pPr>
            <a:endParaRPr lang="en-US" sz="2400"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15000"/>
              </a:lnSpc>
            </a:pPr>
            <a:r>
              <a:rPr lang="ko-KR" altLang="en-US" sz="1467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발표자 </a:t>
            </a:r>
            <a:r>
              <a:rPr lang="en-US" altLang="ko-KR" sz="1467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67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이지훈</a:t>
            </a:r>
          </a:p>
        </p:txBody>
      </p:sp>
      <p:cxnSp>
        <p:nvCxnSpPr>
          <p:cNvPr id="56" name="Google Shape;56;p13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매개변수 갱신</a:t>
            </a: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0" y="1509429"/>
            <a:ext cx="9083449" cy="4626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SGD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W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 갱신할 가중치 매개변수이다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L/∂W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은 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W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에 대한 손실 함수의 기울기이다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에타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)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 </a:t>
            </a:r>
            <a:r>
              <a:rPr lang="ko-KR" altLang="en-US" sz="2400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학습률을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의미한다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 </a:t>
            </a:r>
            <a:r>
              <a:rPr lang="ko-KR" altLang="en-US" sz="2400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하이퍼파라미터이므로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0.01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이나 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0.001 </a:t>
            </a:r>
            <a:r>
              <a:rPr lang="ko-KR" altLang="en-US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같은 값을 미리 정해서 사용한다</a:t>
            </a:r>
            <a:r>
              <a:rPr lang="en-US" altLang="ko-KR" sz="24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  <a:endParaRPr lang="en-US" altLang="ko-KR" sz="2000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B19D4E-EA34-4C05-36ED-444EC83CF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058" y="1985976"/>
            <a:ext cx="3574160" cy="134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59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798609" y="32701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매개변수 갱신</a:t>
            </a: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1" y="1234381"/>
            <a:ext cx="8001321" cy="6821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 </a:t>
            </a:r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모멘텀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v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추가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v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 물리에서 말하는 속도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(velocity)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에 해당한다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αv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항은 물체가 아무런 힘을 받지 않을 때 서서히 </a:t>
            </a:r>
            <a:r>
              <a:rPr lang="ko-KR" altLang="en-US" sz="1700" b="1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하강시키는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역할을 한다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 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α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 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0.9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등으로 설정한다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 (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물리에서 지면 마찰이나 공기저항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)</a:t>
            </a: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26320C-92CA-C43F-2381-2771D063E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751" y="1748943"/>
            <a:ext cx="4253231" cy="296494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0DD4D88-4FFF-B66A-F08B-C1086B309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1020" y="1361631"/>
            <a:ext cx="4403408" cy="370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98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매개변수 갱신</a:t>
            </a: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1" y="1234381"/>
            <a:ext cx="9313933" cy="7422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3. </a:t>
            </a:r>
            <a:r>
              <a:rPr lang="en-US" altLang="ko-KR" sz="20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AdaGrad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감소 기술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: 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학습을 진행하면서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학습률을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점차 줄여가는 방법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처음엔 크게 나중엔 작게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)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h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등장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h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 식에서 보듯 기존 기울기 값을 제곱하여 계속 더해준다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매개변수를 갱신할 때 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1/h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을 곱해 </a:t>
            </a:r>
            <a:r>
              <a:rPr lang="ko-KR" altLang="en-US" sz="1700" b="1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학습률을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조정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매개변수의 원소 중에서 많이 움직인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크게 갱신된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)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원소는 </a:t>
            </a:r>
            <a:r>
              <a:rPr lang="ko-KR" altLang="en-US" sz="1700" b="1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학습률이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낮아지고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,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학습이 진행될 수록 </a:t>
            </a:r>
            <a:r>
              <a:rPr lang="ko-KR" altLang="en-US" sz="1700" b="1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학습률이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낮아짐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A58F539-17FA-9991-32D5-F2238CC2C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5952" y="2117340"/>
            <a:ext cx="4227540" cy="300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43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매개변수 갱신</a:t>
            </a: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1" y="1234381"/>
            <a:ext cx="9313933" cy="644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4. Adam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위의 두 방법을 융합한 기법</a:t>
            </a: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위 그림에서 보이듯 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Adam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갱신 과정도 그릇 바닥을 구르듯 움직인다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 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모멘텀과 비슷한 패턴인데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, 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모멘텀 때보다 공의 좌우 흔들림이 적다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 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이는 학습의 갱신 강도를 적응적으로 조정해서 얻는 혜택이다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0F05A81-5C06-FD3C-4C69-2C67E52EBE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916" y="2168384"/>
            <a:ext cx="3325875" cy="289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45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가중치의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lang="ko-KR" altLang="en-US" sz="29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2050" name="Picture 2" descr="19. 가중치 초깃값">
            <a:extLst>
              <a:ext uri="{FF2B5EF4-FFF2-40B4-BE49-F238E27FC236}">
                <a16:creationId xmlns:a16="http://schemas.microsoft.com/office/drawing/2014/main" id="{E2BDFA9B-93FE-2F39-7FCF-3001FEA41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983" y="1147753"/>
            <a:ext cx="8066471" cy="237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19. 가중치 초깃값">
            <a:extLst>
              <a:ext uri="{FF2B5EF4-FFF2-40B4-BE49-F238E27FC236}">
                <a16:creationId xmlns:a16="http://schemas.microsoft.com/office/drawing/2014/main" id="{30618EBC-56E4-DF0C-4FC8-3A48BD80C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999" y="3537287"/>
            <a:ext cx="8256998" cy="2435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373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가중치의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lang="ko-KR" altLang="en-US" sz="29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은닉층의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활성화값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분포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1" y="1509429"/>
            <a:ext cx="7586989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(3)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Xavier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!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635965AD-99B8-0F98-EE05-9BD229FC814F}"/>
              </a:ext>
            </a:extLst>
          </p:cNvPr>
          <p:cNvSpPr txBox="1"/>
          <p:nvPr/>
        </p:nvSpPr>
        <p:spPr>
          <a:xfrm>
            <a:off x="2399492" y="2027221"/>
            <a:ext cx="8234261" cy="910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“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24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Xavier </a:t>
            </a:r>
            <a:r>
              <a:rPr lang="ko-KR" altLang="en-US" sz="24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r>
              <a:rPr lang="ko-KR" altLang="en-US" sz="24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”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	</a:t>
            </a:r>
            <a:r>
              <a:rPr lang="en-US" altLang="ko-KR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: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일반적인 딥러닝 프레임워크에서 표준적으로 이용되는 </a:t>
            </a:r>
            <a:r>
              <a:rPr lang="ko-KR" altLang="en-US" sz="1700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sz="17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100" name="Picture 4" descr="비전공자용] [Python] Xavier Initialization (Xavier 초기화) &amp; He Initialization (He  초기화)">
            <a:extLst>
              <a:ext uri="{FF2B5EF4-FFF2-40B4-BE49-F238E27FC236}">
                <a16:creationId xmlns:a16="http://schemas.microsoft.com/office/drawing/2014/main" id="{349C4F71-784F-A81E-A19F-E1206A81C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56" y="3429000"/>
            <a:ext cx="4444834" cy="269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Google Shape;347;g2c292867ea4_0_33">
                <a:extLst>
                  <a:ext uri="{FF2B5EF4-FFF2-40B4-BE49-F238E27FC236}">
                    <a16:creationId xmlns:a16="http://schemas.microsoft.com/office/drawing/2014/main" id="{7F142F41-F35C-C517-0A44-9EF4795BB0AC}"/>
                  </a:ext>
                </a:extLst>
              </p:cNvPr>
              <p:cNvSpPr txBox="1"/>
              <p:nvPr/>
            </p:nvSpPr>
            <p:spPr>
              <a:xfrm>
                <a:off x="5517222" y="4306728"/>
                <a:ext cx="6397923" cy="9104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앞 계층 노드가 </a:t>
                </a:r>
                <a14:m>
                  <m:oMath xmlns:m="http://schemas.openxmlformats.org/officeDocument/2006/math">
                    <m:r>
                      <a:rPr lang="en-US" altLang="ko-KR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cs typeface="Gowun Dodum"/>
                        <a:sym typeface="Gowun Dodum"/>
                      </a:rPr>
                      <m:t>𝒏</m:t>
                    </m:r>
                  </m:oMath>
                </a14:m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개일 때</a:t>
                </a:r>
                <a:r>
                  <a:rPr lang="en-US" altLang="ko-KR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,</a:t>
                </a:r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 </a:t>
                </a:r>
                <a:r>
                  <a:rPr lang="ko-KR" altLang="en-US" sz="1700" dirty="0"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표준편차가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800" b="1" i="1" smtClean="0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</m:ctrlPr>
                      </m:fPr>
                      <m:num>
                        <m:r>
                          <a:rPr lang="en-US" altLang="ko-KR" sz="2800" b="1" i="1" smtClean="0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𝟏</m:t>
                        </m:r>
                      </m:num>
                      <m:den>
                        <m:r>
                          <a:rPr lang="en-US" altLang="ko-KR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Gowun Dodum"/>
                          </a:rPr>
                          <m:t>√</m:t>
                        </m:r>
                        <m:r>
                          <a:rPr lang="en-US" altLang="ko-KR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Gowun Dodum"/>
                          </a:rPr>
                          <m:t>𝒏</m:t>
                        </m:r>
                      </m:den>
                    </m:f>
                  </m:oMath>
                </a14:m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인 분포를 사용 </a:t>
                </a:r>
                <a:endParaRPr sz="1700" dirty="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  <a:cs typeface="Gowun Dodum"/>
                  <a:sym typeface="Gowun Dodum"/>
                </a:endParaRPr>
              </a:p>
            </p:txBody>
          </p:sp>
        </mc:Choice>
        <mc:Fallback>
          <p:sp>
            <p:nvSpPr>
              <p:cNvPr id="6" name="Google Shape;347;g2c292867ea4_0_33">
                <a:extLst>
                  <a:ext uri="{FF2B5EF4-FFF2-40B4-BE49-F238E27FC236}">
                    <a16:creationId xmlns:a16="http://schemas.microsoft.com/office/drawing/2014/main" id="{7F142F41-F35C-C517-0A44-9EF4795BB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7222" y="4306728"/>
                <a:ext cx="6397923" cy="910412"/>
              </a:xfrm>
              <a:prstGeom prst="rect">
                <a:avLst/>
              </a:prstGeom>
              <a:blipFill>
                <a:blip r:embed="rId5"/>
                <a:stretch>
                  <a:fillRect l="-5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4423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가중치의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lang="ko-KR" altLang="en-US" sz="29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은닉층의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활성화값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분포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EB61A241-1A68-FC99-FF50-ECDC9D7BDA8B}"/>
              </a:ext>
            </a:extLst>
          </p:cNvPr>
          <p:cNvSpPr txBox="1"/>
          <p:nvPr/>
        </p:nvSpPr>
        <p:spPr>
          <a:xfrm>
            <a:off x="1978251" y="1509429"/>
            <a:ext cx="7586989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(3)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Xavier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!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48CF5D9-B1A1-407A-6E2E-E4AF2A00F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307" y="2458603"/>
            <a:ext cx="7977230" cy="242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47;g2c292867ea4_0_33">
            <a:extLst>
              <a:ext uri="{FF2B5EF4-FFF2-40B4-BE49-F238E27FC236}">
                <a16:creationId xmlns:a16="http://schemas.microsoft.com/office/drawing/2014/main" id="{EFA14426-8FE8-E149-65A0-A9A6C9EAC314}"/>
              </a:ext>
            </a:extLst>
          </p:cNvPr>
          <p:cNvSpPr txBox="1"/>
          <p:nvPr/>
        </p:nvSpPr>
        <p:spPr>
          <a:xfrm>
            <a:off x="4863576" y="5083122"/>
            <a:ext cx="7586989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-&gt;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앞의 두 방법보다 넓게 분포됨</a:t>
            </a: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!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1197130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가중치의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lang="ko-KR" altLang="en-US" sz="29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5160576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3)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ReLU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를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사용할 때의 가중치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CE354D21-70DF-008B-886D-6B9E6AB5B213}"/>
              </a:ext>
            </a:extLst>
          </p:cNvPr>
          <p:cNvSpPr txBox="1"/>
          <p:nvPr/>
        </p:nvSpPr>
        <p:spPr>
          <a:xfrm>
            <a:off x="2933393" y="2650589"/>
            <a:ext cx="9408251" cy="128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Xavier </a:t>
            </a:r>
            <a:r>
              <a:rPr lang="ko-KR" altLang="en-US" sz="1700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초깃값은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sigmoid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함수와 </a:t>
            </a:r>
            <a:r>
              <a:rPr lang="en-US" altLang="ko-KR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tanh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함수에 적합</a:t>
            </a:r>
            <a:endParaRPr lang="en-US" altLang="ko-KR" sz="1700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그렇다면 </a:t>
            </a:r>
            <a:r>
              <a:rPr lang="en-US" altLang="ko-KR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ReLU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함수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는</a:t>
            </a:r>
            <a:r>
              <a:rPr lang="en-US" altLang="ko-KR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?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-&gt;</a:t>
            </a:r>
            <a:r>
              <a:rPr lang="ko-KR" altLang="en-US" sz="17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“ </a:t>
            </a:r>
            <a:r>
              <a:rPr lang="en-US" altLang="ko-KR" sz="28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He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sz="28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“</a:t>
            </a:r>
            <a:endParaRPr sz="17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Google Shape;347;g2c292867ea4_0_33">
                <a:extLst>
                  <a:ext uri="{FF2B5EF4-FFF2-40B4-BE49-F238E27FC236}">
                    <a16:creationId xmlns:a16="http://schemas.microsoft.com/office/drawing/2014/main" id="{B7FCC9BE-7725-030E-A4B8-CEFFA3B9DD4B}"/>
                  </a:ext>
                </a:extLst>
              </p:cNvPr>
              <p:cNvSpPr txBox="1"/>
              <p:nvPr/>
            </p:nvSpPr>
            <p:spPr>
              <a:xfrm>
                <a:off x="3431569" y="3636653"/>
                <a:ext cx="8987010" cy="9003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>
                  <a:lnSpc>
                    <a:spcPct val="115000"/>
                  </a:lnSpc>
                </a:pPr>
                <a:r>
                  <a:rPr lang="en-US" altLang="ko-KR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:</a:t>
                </a:r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 앞 계층의 노드가 </a:t>
                </a:r>
                <a14:m>
                  <m:oMath xmlns:m="http://schemas.openxmlformats.org/officeDocument/2006/math">
                    <m:r>
                      <a:rPr lang="en-US" altLang="ko-KR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cs typeface="Gowun Dodum"/>
                        <a:sym typeface="Gowun Dodum"/>
                      </a:rPr>
                      <m:t>𝒏</m:t>
                    </m:r>
                  </m:oMath>
                </a14:m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개일 때</a:t>
                </a:r>
                <a:r>
                  <a:rPr lang="en-US" altLang="ko-KR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,</a:t>
                </a:r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 표준편차가 </a:t>
                </a:r>
                <a14:m>
                  <m:oMath xmlns:m="http://schemas.openxmlformats.org/officeDocument/2006/math">
                    <m:r>
                      <a:rPr lang="ko-KR" altLang="en-US" sz="2800" b="1" i="1"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cs typeface="Gowun Dodum"/>
                        <a:sym typeface="Gowun Dodum"/>
                      </a:rPr>
                      <m:t>√</m:t>
                    </m:r>
                    <m:f>
                      <m:fPr>
                        <m:ctrlPr>
                          <a:rPr lang="en-US" altLang="ko-KR" sz="2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</m:ctrlPr>
                      </m:fPr>
                      <m:num>
                        <m:r>
                          <a:rPr lang="en-US" altLang="ko-KR" sz="2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𝟐</m:t>
                        </m:r>
                      </m:num>
                      <m:den>
                        <m:r>
                          <a:rPr lang="en-US" altLang="ko-KR" sz="2800" b="1" i="1">
                            <a:latin typeface="Cambria Math" panose="02040503050406030204" pitchFamily="18" charset="0"/>
                            <a:ea typeface="배달의민족 한나체 Air" panose="020B0600000101010101" pitchFamily="50" charset="-127"/>
                            <a:sym typeface="Gowun Dodum"/>
                          </a:rPr>
                          <m:t>𝒏</m:t>
                        </m:r>
                      </m:den>
                    </m:f>
                    <m:r>
                      <a:rPr lang="en-US" altLang="ko-KR" sz="2800" b="1" i="1">
                        <a:latin typeface="Cambria Math" panose="02040503050406030204" pitchFamily="18" charset="0"/>
                        <a:ea typeface="배달의민족 한나체 Air" panose="020B0600000101010101" pitchFamily="50" charset="-127"/>
                        <a:sym typeface="Gowun Dodum"/>
                      </a:rPr>
                      <m:t> </m:t>
                    </m:r>
                  </m:oMath>
                </a14:m>
                <a:r>
                  <a:rPr lang="ko-KR" altLang="en-US" sz="1700" dirty="0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Gowun Dodum"/>
                    <a:sym typeface="Gowun Dodum"/>
                  </a:rPr>
                  <a:t>인 정규분포를 사용</a:t>
                </a:r>
                <a:endParaRPr sz="1700" dirty="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  <a:cs typeface="Gowun Dodum"/>
                  <a:sym typeface="Gowun Dodum"/>
                </a:endParaRPr>
              </a:p>
            </p:txBody>
          </p:sp>
        </mc:Choice>
        <mc:Fallback>
          <p:sp>
            <p:nvSpPr>
              <p:cNvPr id="5" name="Google Shape;347;g2c292867ea4_0_33">
                <a:extLst>
                  <a:ext uri="{FF2B5EF4-FFF2-40B4-BE49-F238E27FC236}">
                    <a16:creationId xmlns:a16="http://schemas.microsoft.com/office/drawing/2014/main" id="{B7FCC9BE-7725-030E-A4B8-CEFFA3B9D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1569" y="3636653"/>
                <a:ext cx="8987010" cy="900344"/>
              </a:xfrm>
              <a:prstGeom prst="rect">
                <a:avLst/>
              </a:prstGeom>
              <a:blipFill>
                <a:blip r:embed="rId4"/>
                <a:stretch>
                  <a:fillRect l="-4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9128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가중치의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lang="ko-KR" altLang="en-US" sz="29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3)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ReLU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를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사용할 때의 가중치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A0AC8B-C39B-79F3-CC2F-CB5448CE0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541" y="1575275"/>
            <a:ext cx="4473562" cy="512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436ADD2D-21D4-13BE-D0F5-CDBEB17E44D9}"/>
              </a:ext>
            </a:extLst>
          </p:cNvPr>
          <p:cNvSpPr txBox="1"/>
          <p:nvPr/>
        </p:nvSpPr>
        <p:spPr>
          <a:xfrm>
            <a:off x="7998221" y="1982769"/>
            <a:ext cx="4473562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표준편차가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0.01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인 정규분포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5" name="Google Shape;347;g2c292867ea4_0_33">
            <a:extLst>
              <a:ext uri="{FF2B5EF4-FFF2-40B4-BE49-F238E27FC236}">
                <a16:creationId xmlns:a16="http://schemas.microsoft.com/office/drawing/2014/main" id="{0534FCFB-6642-3BFD-1129-3561B8574933}"/>
              </a:ext>
            </a:extLst>
          </p:cNvPr>
          <p:cNvSpPr txBox="1"/>
          <p:nvPr/>
        </p:nvSpPr>
        <p:spPr>
          <a:xfrm>
            <a:off x="7998221" y="3804566"/>
            <a:ext cx="4473562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2)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Xavier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6" name="Google Shape;347;g2c292867ea4_0_33">
            <a:extLst>
              <a:ext uri="{FF2B5EF4-FFF2-40B4-BE49-F238E27FC236}">
                <a16:creationId xmlns:a16="http://schemas.microsoft.com/office/drawing/2014/main" id="{847B77FA-FE30-3F29-E3B5-9A89EF20BB72}"/>
              </a:ext>
            </a:extLst>
          </p:cNvPr>
          <p:cNvSpPr txBox="1"/>
          <p:nvPr/>
        </p:nvSpPr>
        <p:spPr>
          <a:xfrm>
            <a:off x="7998221" y="5565025"/>
            <a:ext cx="4473562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3)</a:t>
            </a: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He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2121855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배치 정규화</a:t>
            </a: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7153762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ko-KR" altLang="en-US" sz="17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배치 정규화 알고리즘</a:t>
            </a:r>
            <a:endParaRPr lang="en-US" altLang="ko-KR"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lvl="1">
              <a:lnSpc>
                <a:spcPct val="115000"/>
              </a:lnSpc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: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각 층이 활성화를 적당히 퍼뜨리도록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‘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강제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＇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하는 것</a:t>
            </a:r>
            <a:endParaRPr lang="en-US" sz="17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12D3D28-8AA5-BCB6-5899-FBE97BB4F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049" y="2081673"/>
            <a:ext cx="7440043" cy="204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B76C3C-8A32-7A6F-1CEF-FE0FD0488EF4}"/>
              </a:ext>
            </a:extLst>
          </p:cNvPr>
          <p:cNvSpPr txBox="1"/>
          <p:nvPr/>
        </p:nvSpPr>
        <p:spPr>
          <a:xfrm>
            <a:off x="4548614" y="4795050"/>
            <a:ext cx="6097712" cy="1655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&lt;</a:t>
            </a:r>
            <a:r>
              <a:rPr lang="ko-KR" altLang="en-US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장점 </a:t>
            </a:r>
            <a:r>
              <a:rPr lang="en-US" altLang="ko-KR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&gt;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800100" lvl="1" indent="-342900">
              <a:lnSpc>
                <a:spcPct val="115000"/>
              </a:lnSpc>
              <a:buAutoNum type="arabicParenBoth"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학습 속도가 빨라진다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800100" lvl="1" indent="-342900">
              <a:lnSpc>
                <a:spcPct val="115000"/>
              </a:lnSpc>
              <a:buAutoNum type="arabicParenBoth"/>
            </a:pPr>
            <a:r>
              <a:rPr lang="ko-KR" altLang="en-US" dirty="0" err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초깃값에</a:t>
            </a:r>
            <a:r>
              <a:rPr lang="ko-KR" altLang="en-US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크게 의존하지 않는다</a:t>
            </a:r>
            <a:r>
              <a:rPr lang="en-US" altLang="ko-KR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</a:p>
          <a:p>
            <a:pPr marL="800100" lvl="1" indent="-342900">
              <a:lnSpc>
                <a:spcPct val="115000"/>
              </a:lnSpc>
              <a:buAutoNum type="arabicParenBoth"/>
            </a:pP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오버피팅을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억제한다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</a:t>
            </a:r>
            <a:endParaRPr lang="en-US" altLang="ko-KR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65E666-DF5E-26EE-30CC-0081F0538F45}"/>
              </a:ext>
            </a:extLst>
          </p:cNvPr>
          <p:cNvSpPr txBox="1"/>
          <p:nvPr/>
        </p:nvSpPr>
        <p:spPr>
          <a:xfrm>
            <a:off x="3162887" y="4128653"/>
            <a:ext cx="8560942" cy="3493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(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데이터 분포를 정규화 하는 </a:t>
            </a:r>
            <a:r>
              <a:rPr lang="en-US" altLang="ko-KR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‘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배치 정규화 계층</a:t>
            </a:r>
            <a:r>
              <a:rPr lang="en-US" altLang="ko-KR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’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을 신경망 사이사이에 삽입한다</a:t>
            </a:r>
            <a:r>
              <a:rPr lang="en-US" altLang="ko-KR" sz="1600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.)</a:t>
            </a:r>
            <a:endParaRPr lang="en-US" altLang="ko-KR" sz="16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234373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905467" y="1738692"/>
            <a:ext cx="5716800" cy="3972933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" altLang="en-US" sz="1600" dirty="0"/>
              <a:t>이곳에 만나서 찍은 사진을 넣어주세요</a:t>
            </a:r>
            <a:r>
              <a:rPr lang="en-US" altLang="ko" sz="1600" dirty="0"/>
              <a:t>.</a:t>
            </a:r>
            <a:endParaRPr sz="1600" dirty="0"/>
          </a:p>
          <a:p>
            <a:pPr algn="ctr"/>
            <a:r>
              <a:rPr lang="en-US" altLang="ko" sz="1600" dirty="0"/>
              <a:t>(</a:t>
            </a:r>
            <a:r>
              <a:rPr lang="ko" altLang="en-US" sz="1600" dirty="0"/>
              <a:t>비대면일 경우엔 화면 캡쳐 이용</a:t>
            </a:r>
            <a:r>
              <a:rPr lang="en-US" altLang="ko" sz="1600" dirty="0"/>
              <a:t>)</a:t>
            </a:r>
            <a:endParaRPr sz="1600" dirty="0"/>
          </a:p>
          <a:p>
            <a:pPr algn="ctr"/>
            <a:r>
              <a:rPr lang="ko" altLang="en-US" sz="1600" dirty="0"/>
              <a:t>얼굴이 나오게 찍어주셔야 합니다</a:t>
            </a:r>
            <a:r>
              <a:rPr lang="en-US" altLang="ko" sz="1600" dirty="0"/>
              <a:t>:D</a:t>
            </a:r>
            <a:endParaRPr sz="16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878633" y="409167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" altLang="en-US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667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7854043" y="2415683"/>
            <a:ext cx="4107457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ko" altLang="en-US" sz="2400" dirty="0">
                <a:solidFill>
                  <a:srgbClr val="002060"/>
                </a:solidFill>
              </a:rPr>
              <a:t>스터디원 </a:t>
            </a:r>
            <a:r>
              <a:rPr lang="en-US" altLang="ko" sz="2400" dirty="0">
                <a:solidFill>
                  <a:srgbClr val="002060"/>
                </a:solidFill>
              </a:rPr>
              <a:t>1 : </a:t>
            </a:r>
            <a:r>
              <a:rPr lang="ko-KR" altLang="en-US" sz="2400" dirty="0">
                <a:solidFill>
                  <a:srgbClr val="002060"/>
                </a:solidFill>
              </a:rPr>
              <a:t>강민성</a:t>
            </a:r>
            <a:r>
              <a:rPr lang="en-US" altLang="ko-KR" sz="2400" dirty="0">
                <a:solidFill>
                  <a:srgbClr val="002060"/>
                </a:solidFill>
              </a:rPr>
              <a:t>(AI</a:t>
            </a:r>
            <a:r>
              <a:rPr lang="ko-KR" altLang="en-US" sz="2400" dirty="0">
                <a:solidFill>
                  <a:srgbClr val="002060"/>
                </a:solidFill>
              </a:rPr>
              <a:t>학과</a:t>
            </a:r>
            <a:r>
              <a:rPr lang="en-US" altLang="ko-KR" sz="2400" dirty="0">
                <a:solidFill>
                  <a:srgbClr val="002060"/>
                </a:solidFill>
              </a:rPr>
              <a:t>)</a:t>
            </a:r>
            <a:endParaRPr sz="2400" dirty="0">
              <a:solidFill>
                <a:srgbClr val="002060"/>
              </a:solidFill>
            </a:endParaRPr>
          </a:p>
          <a:p>
            <a:r>
              <a:rPr lang="ko" altLang="en-US" sz="2400" dirty="0">
                <a:solidFill>
                  <a:srgbClr val="002060"/>
                </a:solidFill>
              </a:rPr>
              <a:t>스터디원 </a:t>
            </a:r>
            <a:r>
              <a:rPr lang="en-US" altLang="ko" sz="2400" dirty="0">
                <a:solidFill>
                  <a:srgbClr val="002060"/>
                </a:solidFill>
              </a:rPr>
              <a:t>2 : </a:t>
            </a:r>
            <a:r>
              <a:rPr lang="ko-KR" altLang="en-US" sz="2400" dirty="0" err="1">
                <a:solidFill>
                  <a:srgbClr val="002060"/>
                </a:solidFill>
              </a:rPr>
              <a:t>김부영</a:t>
            </a:r>
            <a:endParaRPr lang="en-US" altLang="ko-KR" sz="2400" dirty="0">
              <a:solidFill>
                <a:srgbClr val="002060"/>
              </a:solidFill>
            </a:endParaRPr>
          </a:p>
          <a:p>
            <a:r>
              <a:rPr lang="en-US" altLang="ko-KR" sz="2400" dirty="0">
                <a:solidFill>
                  <a:srgbClr val="002060"/>
                </a:solidFill>
              </a:rPr>
              <a:t>(</a:t>
            </a:r>
            <a:r>
              <a:rPr lang="ko-KR" altLang="en-US" sz="2400" dirty="0">
                <a:solidFill>
                  <a:srgbClr val="002060"/>
                </a:solidFill>
              </a:rPr>
              <a:t>융합공학부</a:t>
            </a:r>
            <a:r>
              <a:rPr lang="en-US" altLang="ko-KR" sz="2400" dirty="0">
                <a:solidFill>
                  <a:srgbClr val="002060"/>
                </a:solidFill>
              </a:rPr>
              <a:t>)</a:t>
            </a:r>
          </a:p>
          <a:p>
            <a:r>
              <a:rPr lang="ko-KR" altLang="en-US" sz="2400" dirty="0" err="1">
                <a:solidFill>
                  <a:srgbClr val="002060"/>
                </a:solidFill>
              </a:rPr>
              <a:t>스터디원</a:t>
            </a:r>
            <a:r>
              <a:rPr lang="ko-KR" altLang="en-US" sz="2400" dirty="0">
                <a:solidFill>
                  <a:srgbClr val="002060"/>
                </a:solidFill>
              </a:rPr>
              <a:t> </a:t>
            </a:r>
            <a:r>
              <a:rPr lang="en-US" altLang="ko-KR" sz="2400" dirty="0">
                <a:solidFill>
                  <a:srgbClr val="002060"/>
                </a:solidFill>
              </a:rPr>
              <a:t>3 : </a:t>
            </a:r>
            <a:r>
              <a:rPr lang="ko-KR" altLang="en-US" sz="2400" dirty="0">
                <a:solidFill>
                  <a:srgbClr val="002060"/>
                </a:solidFill>
              </a:rPr>
              <a:t>이지훈</a:t>
            </a:r>
            <a:r>
              <a:rPr lang="en-US" altLang="ko-KR" sz="2400" dirty="0">
                <a:solidFill>
                  <a:srgbClr val="002060"/>
                </a:solidFill>
              </a:rPr>
              <a:t>(AI</a:t>
            </a:r>
            <a:r>
              <a:rPr lang="ko-KR" altLang="en-US" sz="2400" dirty="0">
                <a:solidFill>
                  <a:srgbClr val="002060"/>
                </a:solidFill>
              </a:rPr>
              <a:t>학과</a:t>
            </a:r>
            <a:r>
              <a:rPr lang="en-US" altLang="ko-KR" sz="2400" dirty="0">
                <a:solidFill>
                  <a:srgbClr val="002060"/>
                </a:solidFill>
              </a:rPr>
              <a:t>)</a:t>
            </a:r>
          </a:p>
          <a:p>
            <a:r>
              <a:rPr lang="ko-KR" altLang="en-US" sz="2400" dirty="0" err="1">
                <a:solidFill>
                  <a:srgbClr val="002060"/>
                </a:solidFill>
              </a:rPr>
              <a:t>스터디원</a:t>
            </a:r>
            <a:r>
              <a:rPr lang="ko-KR" altLang="en-US" sz="2400" dirty="0">
                <a:solidFill>
                  <a:srgbClr val="002060"/>
                </a:solidFill>
              </a:rPr>
              <a:t> </a:t>
            </a:r>
            <a:r>
              <a:rPr lang="en-US" altLang="ko-KR" sz="2400" dirty="0">
                <a:solidFill>
                  <a:srgbClr val="002060"/>
                </a:solidFill>
              </a:rPr>
              <a:t>4 : </a:t>
            </a:r>
            <a:r>
              <a:rPr lang="ko-KR" altLang="en-US" sz="2400" dirty="0">
                <a:solidFill>
                  <a:srgbClr val="002060"/>
                </a:solidFill>
              </a:rPr>
              <a:t>최규원</a:t>
            </a:r>
            <a:endParaRPr lang="en-US" altLang="ko-KR" sz="2400" dirty="0">
              <a:solidFill>
                <a:srgbClr val="002060"/>
              </a:solidFill>
            </a:endParaRPr>
          </a:p>
          <a:p>
            <a:r>
              <a:rPr lang="en-US" altLang="ko-KR" sz="2400" dirty="0">
                <a:solidFill>
                  <a:srgbClr val="002060"/>
                </a:solidFill>
              </a:rPr>
              <a:t>(</a:t>
            </a:r>
            <a:r>
              <a:rPr lang="ko-KR" altLang="en-US" sz="2400" dirty="0">
                <a:solidFill>
                  <a:srgbClr val="002060"/>
                </a:solidFill>
              </a:rPr>
              <a:t>예술공학부</a:t>
            </a:r>
            <a:r>
              <a:rPr lang="en-US" altLang="ko-KR" sz="2400" dirty="0">
                <a:solidFill>
                  <a:srgbClr val="002060"/>
                </a:solidFill>
              </a:rPr>
              <a:t>)</a:t>
            </a:r>
            <a:endParaRPr sz="24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05284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배치 정규화</a:t>
            </a: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7985969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ko-KR" altLang="en-US" sz="17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배치 정규화 알고리즘</a:t>
            </a:r>
          </a:p>
          <a:p>
            <a:pPr lvl="1">
              <a:lnSpc>
                <a:spcPct val="115000"/>
              </a:lnSpc>
            </a:pPr>
            <a:r>
              <a:rPr lang="ko-KR" altLang="en-US" sz="17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endParaRPr lang="ko-KR" altLang="en-US" sz="1700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11" name="그림 10" descr="텍스트, 친필, 폰트, 도표이(가) 표시된 사진&#10;&#10;자동 생성된 설명">
            <a:extLst>
              <a:ext uri="{FF2B5EF4-FFF2-40B4-BE49-F238E27FC236}">
                <a16:creationId xmlns:a16="http://schemas.microsoft.com/office/drawing/2014/main" id="{CBE9BD72-045C-D20D-1F33-B3A712BFB4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5"/>
          <a:stretch/>
        </p:blipFill>
        <p:spPr>
          <a:xfrm>
            <a:off x="3102796" y="1964862"/>
            <a:ext cx="1905070" cy="23773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3B2365-66C6-3BD9-6874-1E52A1C80996}"/>
              </a:ext>
            </a:extLst>
          </p:cNvPr>
          <p:cNvSpPr txBox="1"/>
          <p:nvPr/>
        </p:nvSpPr>
        <p:spPr>
          <a:xfrm>
            <a:off x="2514600" y="1643730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-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데이터 분포가 </a:t>
            </a:r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[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평균이 </a:t>
            </a:r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0,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분산이 </a:t>
            </a:r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1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]</a:t>
            </a: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이 되도록 정규화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BC1465-6474-F660-D6A8-FBECB8A5389E}"/>
              </a:ext>
            </a:extLst>
          </p:cNvPr>
          <p:cNvSpPr txBox="1"/>
          <p:nvPr/>
        </p:nvSpPr>
        <p:spPr>
          <a:xfrm>
            <a:off x="2514600" y="4710693"/>
            <a:ext cx="8376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-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정규화된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데이터에 고유한 확대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(scale)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와 이동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(shift)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Gowun Dodum"/>
                <a:sym typeface="Gowun Dodum"/>
              </a:rPr>
              <a:t> 변환을 수행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43388D1-B66E-C2E0-C58F-4A0A9CB71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796" y="5080025"/>
            <a:ext cx="1574800" cy="69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50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19;g2c292867ea4_0_33">
            <a:extLst>
              <a:ext uri="{FF2B5EF4-FFF2-40B4-BE49-F238E27FC236}">
                <a16:creationId xmlns:a16="http://schemas.microsoft.com/office/drawing/2014/main" id="{B8C66201-25FD-8134-9B10-8894E63BCE4F}"/>
              </a:ext>
            </a:extLst>
          </p:cNvPr>
          <p:cNvSpPr txBox="1"/>
          <p:nvPr/>
        </p:nvSpPr>
        <p:spPr>
          <a:xfrm>
            <a:off x="1805300" y="247454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4. 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바른 학습을 위해</a:t>
            </a:r>
          </a:p>
        </p:txBody>
      </p:sp>
      <p:sp>
        <p:nvSpPr>
          <p:cNvPr id="7" name="Google Shape;347;g2c292867ea4_0_33">
            <a:extLst>
              <a:ext uri="{FF2B5EF4-FFF2-40B4-BE49-F238E27FC236}">
                <a16:creationId xmlns:a16="http://schemas.microsoft.com/office/drawing/2014/main" id="{4EA041C9-EB11-F7F7-3CD7-EB6A3E8C7B92}"/>
              </a:ext>
            </a:extLst>
          </p:cNvPr>
          <p:cNvSpPr txBox="1"/>
          <p:nvPr/>
        </p:nvSpPr>
        <p:spPr>
          <a:xfrm>
            <a:off x="2035785" y="910787"/>
            <a:ext cx="5172975" cy="10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267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2267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가중치 감소 </a:t>
            </a:r>
            <a:endParaRPr lang="en-US" sz="2267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>
              <a:lnSpc>
                <a:spcPct val="115000"/>
              </a:lnSpc>
            </a:pPr>
            <a:r>
              <a:rPr lang="en-US" sz="2267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&gt; </a:t>
            </a:r>
            <a:r>
              <a:rPr lang="ko-KR" altLang="en-US" sz="2267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드롭아웃</a:t>
            </a:r>
            <a:endParaRPr sz="2267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sp>
        <p:nvSpPr>
          <p:cNvPr id="2" name="Google Shape;347;g2c292867ea4_0_33">
            <a:extLst>
              <a:ext uri="{FF2B5EF4-FFF2-40B4-BE49-F238E27FC236}">
                <a16:creationId xmlns:a16="http://schemas.microsoft.com/office/drawing/2014/main" id="{5E8DE6C9-D6C3-C396-6951-84A606C797FA}"/>
              </a:ext>
            </a:extLst>
          </p:cNvPr>
          <p:cNvSpPr txBox="1"/>
          <p:nvPr/>
        </p:nvSpPr>
        <p:spPr>
          <a:xfrm>
            <a:off x="2085547" y="1585167"/>
            <a:ext cx="9505960" cy="2544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 algn="l"/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신경망 모델이 복잡해지면 </a:t>
            </a:r>
            <a:r>
              <a:rPr lang="ko-KR" altLang="en-US" sz="2400" dirty="0">
                <a:solidFill>
                  <a:schemeClr val="accent3">
                    <a:lumMod val="7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가중치 감소만으로는 대응하기 어려움</a:t>
            </a:r>
            <a:endParaRPr lang="en-US" altLang="ko-KR" sz="2400" dirty="0">
              <a:solidFill>
                <a:schemeClr val="accent3">
                  <a:lumMod val="75000"/>
                </a:scheme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l"/>
            <a:endParaRPr lang="ko-KR" altLang="en-US" sz="2400" dirty="0">
              <a:solidFill>
                <a:schemeClr val="accent3">
                  <a:lumMod val="75000"/>
                </a:scheme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l"/>
            <a:r>
              <a:rPr lang="ko-KR" altLang="en-US" sz="2400" dirty="0" err="1">
                <a:solidFill>
                  <a:srgbClr val="C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드롭아웃</a:t>
            </a: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2400" dirty="0"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뉴런을 임의로 삭제하면서 학습하는 방법</a:t>
            </a:r>
          </a:p>
          <a:p>
            <a:pPr marL="380990" lvl="1" indent="-38099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훈련 때에는 데이터를 흘릴 때마다 삭제할 뉴런을 무작위로 선택</a:t>
            </a:r>
            <a:r>
              <a:rPr lang="en-US" altLang="ko-KR" sz="24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시험 때에는 모든 뉴런에 신호를 전달</a:t>
            </a:r>
            <a:r>
              <a:rPr lang="en-US" altLang="ko-KR" sz="2400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각 뉴런의 출력에 훈련 때 삭제한 비율을 곱하여 출력</a:t>
            </a:r>
            <a:r>
              <a:rPr lang="en-US" altLang="ko-KR" sz="24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406232-3426-1A02-6931-BDA078C48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197" y="3915763"/>
            <a:ext cx="4967310" cy="25442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0905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g2c292867ea4_0_33">
            <a:extLst>
              <a:ext uri="{FF2B5EF4-FFF2-40B4-BE49-F238E27FC236}">
                <a16:creationId xmlns:a16="http://schemas.microsoft.com/office/drawing/2014/main" id="{5619CF83-5756-BE47-8567-548621090AD4}"/>
              </a:ext>
            </a:extLst>
          </p:cNvPr>
          <p:cNvSpPr txBox="1"/>
          <p:nvPr/>
        </p:nvSpPr>
        <p:spPr>
          <a:xfrm>
            <a:off x="1859712" y="387088"/>
            <a:ext cx="9256416" cy="84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162533" rIns="162533" bIns="162533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5.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적절한 </a:t>
            </a:r>
            <a:r>
              <a:rPr lang="ko-KR" altLang="en-US" sz="29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하이퍼파라미터</a:t>
            </a:r>
            <a:r>
              <a:rPr lang="ko-KR" altLang="en-US" sz="29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값 찾기</a:t>
            </a:r>
          </a:p>
        </p:txBody>
      </p:sp>
      <p:sp>
        <p:nvSpPr>
          <p:cNvPr id="3" name="Google Shape;347;g2c292867ea4_0_33">
            <a:extLst>
              <a:ext uri="{FF2B5EF4-FFF2-40B4-BE49-F238E27FC236}">
                <a16:creationId xmlns:a16="http://schemas.microsoft.com/office/drawing/2014/main" id="{26BE253F-7909-B59F-5AE4-757B505D9518}"/>
              </a:ext>
            </a:extLst>
          </p:cNvPr>
          <p:cNvSpPr txBox="1"/>
          <p:nvPr/>
        </p:nvSpPr>
        <p:spPr>
          <a:xfrm>
            <a:off x="2216269" y="991637"/>
            <a:ext cx="3879731" cy="4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5.2 </a:t>
            </a:r>
            <a:r>
              <a:rPr lang="ko-KR" altLang="en-US" sz="1700" b="1" dirty="0" err="1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하이퍼파라미터</a:t>
            </a:r>
            <a:r>
              <a:rPr lang="ko-KR" altLang="en-US" sz="17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 최적화</a:t>
            </a:r>
            <a:endParaRPr sz="17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09A3D1-BB8C-417C-9F14-D93D34426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627" y="2560950"/>
            <a:ext cx="8525217" cy="3826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9A1250-FA87-4844-B577-0AA803AE3030}"/>
              </a:ext>
            </a:extLst>
          </p:cNvPr>
          <p:cNvSpPr txBox="1"/>
          <p:nvPr/>
        </p:nvSpPr>
        <p:spPr>
          <a:xfrm>
            <a:off x="2320471" y="1501151"/>
            <a:ext cx="8795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핵심은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하이퍼파라미터의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‘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최적 값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’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이 존재하는 범위를 조금씩 줄여간다는 것이다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우선 대략적인 범위를 설정하고 그 범위에서 무작위로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하이퍼파라미터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값을 골라낸 후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그 값으로 정확도를 평가한다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2496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49351EAE-D17A-F009-2601-F510A6FC7D36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7.1 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전체구조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Convolutional Neural Network, CNN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FB11FE2F-2752-321A-3833-71BF47B1C2F6}"/>
              </a:ext>
            </a:extLst>
          </p:cNvPr>
          <p:cNvSpPr txBox="1"/>
          <p:nvPr/>
        </p:nvSpPr>
        <p:spPr>
          <a:xfrm>
            <a:off x="1805300" y="1407401"/>
            <a:ext cx="9741325" cy="6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이미지 데이터 적용의 문제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</a:t>
            </a:r>
            <a:endParaRPr lang="en-US" altLang="ko-KR" sz="21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37B74B3-1585-B6A8-5D88-3BD4F3F7A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6415" y="2320743"/>
            <a:ext cx="2658027" cy="2506139"/>
          </a:xfrm>
          <a:prstGeom prst="rect">
            <a:avLst/>
          </a:prstGeom>
        </p:spPr>
      </p:pic>
      <p:pic>
        <p:nvPicPr>
          <p:cNvPr id="1026" name="Picture 2" descr="MNIST sample images.">
            <a:extLst>
              <a:ext uri="{FF2B5EF4-FFF2-40B4-BE49-F238E27FC236}">
                <a16:creationId xmlns:a16="http://schemas.microsoft.com/office/drawing/2014/main" id="{D5CF42DC-AEBC-87BE-101D-5F88E2F93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250" y="2616994"/>
            <a:ext cx="2658025" cy="197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A2E571-F635-6C9D-E15D-3676658D3564}"/>
              </a:ext>
            </a:extLst>
          </p:cNvPr>
          <p:cNvSpPr txBox="1"/>
          <p:nvPr/>
        </p:nvSpPr>
        <p:spPr>
          <a:xfrm rot="5400000">
            <a:off x="9397879" y="3435851"/>
            <a:ext cx="271934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dirty="0">
                <a:latin typeface="굴림" panose="020B0600000101010101" pitchFamily="50" charset="-127"/>
                <a:ea typeface="굴림" panose="020B0600000101010101" pitchFamily="50" charset="-127"/>
              </a:rPr>
              <a:t>DeepMind x UCL | Deep Learning Lecture Series 2020</a:t>
            </a:r>
            <a:endParaRPr lang="ko-KR" altLang="en-US" sz="8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5955F76E-2133-DC70-0849-AFDD231578E6}"/>
              </a:ext>
            </a:extLst>
          </p:cNvPr>
          <p:cNvSpPr/>
          <p:nvPr/>
        </p:nvSpPr>
        <p:spPr>
          <a:xfrm>
            <a:off x="5425252" y="3192644"/>
            <a:ext cx="2188093" cy="82496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굴림" panose="020B0600000101010101" pitchFamily="50" charset="-127"/>
                <a:ea typeface="굴림" panose="020B0600000101010101" pitchFamily="50" charset="-127"/>
              </a:rPr>
              <a:t>데이터 형상 고려</a:t>
            </a:r>
          </a:p>
        </p:txBody>
      </p:sp>
      <p:sp>
        <p:nvSpPr>
          <p:cNvPr id="18" name="Google Shape;75;p15">
            <a:extLst>
              <a:ext uri="{FF2B5EF4-FFF2-40B4-BE49-F238E27FC236}">
                <a16:creationId xmlns:a16="http://schemas.microsoft.com/office/drawing/2014/main" id="{12FC82B3-28F7-0E08-5FB7-5CA9E0E4C3EE}"/>
              </a:ext>
            </a:extLst>
          </p:cNvPr>
          <p:cNvSpPr txBox="1"/>
          <p:nvPr/>
        </p:nvSpPr>
        <p:spPr>
          <a:xfrm>
            <a:off x="2428232" y="4826881"/>
            <a:ext cx="2091856" cy="100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완전연결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</a:t>
            </a:r>
          </a:p>
          <a:p>
            <a:pPr>
              <a:lnSpc>
                <a:spcPct val="115000"/>
              </a:lnSpc>
            </a:pP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Affine – </a:t>
            </a:r>
            <a:r>
              <a:rPr lang="en-US" altLang="ko-KR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ReLU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63FC85-82D5-2960-262F-A4C7DF4B361F}"/>
              </a:ext>
            </a:extLst>
          </p:cNvPr>
          <p:cNvSpPr txBox="1"/>
          <p:nvPr/>
        </p:nvSpPr>
        <p:spPr>
          <a:xfrm>
            <a:off x="5492564" y="4017613"/>
            <a:ext cx="2188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굴림" panose="020B0600000101010101" pitchFamily="50" charset="-127"/>
                <a:ea typeface="굴림" panose="020B0600000101010101" pitchFamily="50" charset="-127"/>
              </a:rPr>
              <a:t>pixel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들의 연관성 등 공간적 정보를 유지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141B52-0277-DA3D-FE44-34059031A6C7}"/>
              </a:ext>
            </a:extLst>
          </p:cNvPr>
          <p:cNvSpPr txBox="1"/>
          <p:nvPr/>
        </p:nvSpPr>
        <p:spPr>
          <a:xfrm>
            <a:off x="7720895" y="4937660"/>
            <a:ext cx="3522837" cy="748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CNN: </a:t>
            </a:r>
          </a:p>
          <a:p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Conv – </a:t>
            </a:r>
            <a:r>
              <a:rPr lang="en-US" altLang="ko-KR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ReLU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– (Pooling)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AC76D-84CB-F333-FE6A-250508454FA6}"/>
              </a:ext>
            </a:extLst>
          </p:cNvPr>
          <p:cNvSpPr txBox="1"/>
          <p:nvPr/>
        </p:nvSpPr>
        <p:spPr>
          <a:xfrm>
            <a:off x="2497772" y="2223240"/>
            <a:ext cx="2421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>
                <a:latin typeface="굴림" panose="020B0600000101010101" pitchFamily="50" charset="-127"/>
                <a:ea typeface="굴림" panose="020B0600000101010101" pitchFamily="50" charset="-127"/>
              </a:rPr>
              <a:t>회색조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 이미지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07C0D2-5070-56E6-2E82-BB069C4FFF91}"/>
              </a:ext>
            </a:extLst>
          </p:cNvPr>
          <p:cNvSpPr txBox="1"/>
          <p:nvPr/>
        </p:nvSpPr>
        <p:spPr>
          <a:xfrm>
            <a:off x="8095960" y="1951414"/>
            <a:ext cx="2421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굴림" panose="020B0600000101010101" pitchFamily="50" charset="-127"/>
                <a:ea typeface="굴림" panose="020B0600000101010101" pitchFamily="50" charset="-127"/>
              </a:rPr>
              <a:t>RGB</a:t>
            </a:r>
            <a:endParaRPr lang="ko-KR" altLang="en-US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6449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4882A599-11AC-BD9C-052C-A049F36C6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F2E70700-6F70-5CDC-344F-E9567462D914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BB7B9378-D472-6FDF-3FC6-8BDF7D493CAC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FD723127-4475-ACC7-09B6-CD0E3360E2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954FEA43-C148-6184-1583-0E422E955BA9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7.2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합성곱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Conv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4E200E95-EDE7-82D0-FCBB-A1B6AD8BA855}"/>
              </a:ext>
            </a:extLst>
          </p:cNvPr>
          <p:cNvSpPr txBox="1"/>
          <p:nvPr/>
        </p:nvSpPr>
        <p:spPr>
          <a:xfrm>
            <a:off x="1805301" y="1407401"/>
            <a:ext cx="5438055" cy="3124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필터 연산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) 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ver.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필터의 매개변수가 완전연결 신경망의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‘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가중치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’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에 해당하며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필터를 적용한 원소에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고정 값을 더하는 것은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‘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편향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’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과 같다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.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endParaRPr lang="en-US" altLang="ko-KR" sz="21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4CB2E3F-BC6F-AB51-5AA6-5C4CDD853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5365" y="4659019"/>
            <a:ext cx="4753729" cy="21260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9D17821-8B6D-51B1-4670-014368E46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469" y="3969237"/>
            <a:ext cx="4753731" cy="9449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D1AD44-F1C5-B7CA-1693-D0B1244F4F00}"/>
              </a:ext>
            </a:extLst>
          </p:cNvPr>
          <p:cNvSpPr txBox="1"/>
          <p:nvPr/>
        </p:nvSpPr>
        <p:spPr>
          <a:xfrm>
            <a:off x="5105055" y="6549210"/>
            <a:ext cx="2323564" cy="3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33" dirty="0">
                <a:latin typeface="굴림" panose="020B0600000101010101" pitchFamily="50" charset="-127"/>
                <a:ea typeface="굴림" panose="020B0600000101010101" pitchFamily="50" charset="-127"/>
              </a:rPr>
              <a:t>https://www.dspguide.com/ch13/2.htm</a:t>
            </a:r>
          </a:p>
        </p:txBody>
      </p:sp>
      <p:sp>
        <p:nvSpPr>
          <p:cNvPr id="11" name="화살표: 갈매기형 수장 10">
            <a:extLst>
              <a:ext uri="{FF2B5EF4-FFF2-40B4-BE49-F238E27FC236}">
                <a16:creationId xmlns:a16="http://schemas.microsoft.com/office/drawing/2014/main" id="{99475424-81E8-6DC9-EFA0-97F97AA755FF}"/>
              </a:ext>
            </a:extLst>
          </p:cNvPr>
          <p:cNvSpPr/>
          <p:nvPr/>
        </p:nvSpPr>
        <p:spPr>
          <a:xfrm>
            <a:off x="6675963" y="3789661"/>
            <a:ext cx="631501" cy="98923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0022B28-8205-FF2B-1509-D5DE48BA69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6989" y="1690057"/>
            <a:ext cx="3984000" cy="509505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9DF3314-BEF9-B12C-319D-4281CFB69C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56989" y="315212"/>
            <a:ext cx="3984000" cy="1358481"/>
          </a:xfrm>
          <a:prstGeom prst="rect">
            <a:avLst/>
          </a:prstGeom>
        </p:spPr>
      </p:pic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0B02FE30-A343-BB86-F556-611FC6595EAD}"/>
              </a:ext>
            </a:extLst>
          </p:cNvPr>
          <p:cNvSpPr txBox="1"/>
          <p:nvPr/>
        </p:nvSpPr>
        <p:spPr>
          <a:xfrm>
            <a:off x="7428619" y="38409"/>
            <a:ext cx="1506422" cy="109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ko-KR" sz="2400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Feature</a:t>
            </a:r>
          </a:p>
          <a:p>
            <a:pPr algn="ctr">
              <a:lnSpc>
                <a:spcPct val="115000"/>
              </a:lnSpc>
            </a:pPr>
            <a:r>
              <a:rPr lang="en-US" altLang="ko-KR" sz="2400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map</a:t>
            </a:r>
          </a:p>
        </p:txBody>
      </p:sp>
      <p:sp>
        <p:nvSpPr>
          <p:cNvPr id="18" name="Google Shape;75;p15">
            <a:extLst>
              <a:ext uri="{FF2B5EF4-FFF2-40B4-BE49-F238E27FC236}">
                <a16:creationId xmlns:a16="http://schemas.microsoft.com/office/drawing/2014/main" id="{416AD350-5639-1009-7213-46C3AAFB5320}"/>
              </a:ext>
            </a:extLst>
          </p:cNvPr>
          <p:cNvSpPr txBox="1"/>
          <p:nvPr/>
        </p:nvSpPr>
        <p:spPr>
          <a:xfrm>
            <a:off x="10332131" y="1220255"/>
            <a:ext cx="1743023" cy="1520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ko-KR" sz="2400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Fused</a:t>
            </a:r>
          </a:p>
          <a:p>
            <a:pPr algn="ctr">
              <a:lnSpc>
                <a:spcPct val="115000"/>
              </a:lnSpc>
            </a:pPr>
            <a:r>
              <a:rPr lang="en-US" altLang="ko-KR" sz="2400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Multiply-Add</a:t>
            </a:r>
          </a:p>
        </p:txBody>
      </p:sp>
    </p:spTree>
    <p:extLst>
      <p:ext uri="{BB962C8B-B14F-4D97-AF65-F5344CB8AC3E}">
        <p14:creationId xmlns:p14="http://schemas.microsoft.com/office/powerpoint/2010/main" val="4240678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4D4327F4-06B2-FC13-0D3A-3137FE6FB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6AE87FAB-2822-D8D8-4CFA-71B268B8283A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58253463-ECDF-0381-F71A-9FCCFB28791B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0F275862-3B06-A4E9-BF3C-3B791EF1684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36AB892C-17D3-498F-43DD-289A0A70D07E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7.2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합성곱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Conv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D3290359-5A5C-DDD5-4114-A24E87565A20}"/>
              </a:ext>
            </a:extLst>
          </p:cNvPr>
          <p:cNvSpPr txBox="1"/>
          <p:nvPr/>
        </p:nvSpPr>
        <p:spPr>
          <a:xfrm>
            <a:off x="1805301" y="1407400"/>
            <a:ext cx="4677632" cy="23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Padding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 수행 전에 입력 데이터 주변을 특정 값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주로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0)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으로 채움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출력 크기 증가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Google Shape;75;p15">
            <a:extLst>
              <a:ext uri="{FF2B5EF4-FFF2-40B4-BE49-F238E27FC236}">
                <a16:creationId xmlns:a16="http://schemas.microsoft.com/office/drawing/2014/main" id="{F987EC3D-0587-1993-A354-26E0D04232DA}"/>
              </a:ext>
            </a:extLst>
          </p:cNvPr>
          <p:cNvSpPr txBox="1"/>
          <p:nvPr/>
        </p:nvSpPr>
        <p:spPr>
          <a:xfrm>
            <a:off x="6848797" y="1413529"/>
            <a:ext cx="4677632" cy="147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Stride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필터를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적용하는 위치의 간격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출력 크기 감소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60A18D-3DA4-40FF-1087-8967C930D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929" y="3022161"/>
            <a:ext cx="4472377" cy="19622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C766FE0-5AE6-20A5-5416-9ED786CA82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797" y="2736313"/>
            <a:ext cx="4647595" cy="32353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Google Shape;75;p15">
                <a:extLst>
                  <a:ext uri="{FF2B5EF4-FFF2-40B4-BE49-F238E27FC236}">
                    <a16:creationId xmlns:a16="http://schemas.microsoft.com/office/drawing/2014/main" id="{4BEF96FC-0A59-EF8B-AD8B-CC20238CAC76}"/>
                  </a:ext>
                </a:extLst>
              </p:cNvPr>
              <p:cNvSpPr txBox="1"/>
              <p:nvPr/>
            </p:nvSpPr>
            <p:spPr>
              <a:xfrm>
                <a:off x="1805301" y="5024679"/>
                <a:ext cx="4677632" cy="16876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spAutoFit/>
              </a:bodyPr>
              <a:lstStyle/>
              <a:p>
                <a:pPr>
                  <a:lnSpc>
                    <a:spcPct val="115000"/>
                  </a:lnSpc>
                </a:pPr>
                <a:r>
                  <a:rPr lang="en-US" altLang="ko-KR" sz="2133" b="1" dirty="0">
                    <a:solidFill>
                      <a:srgbClr val="19264B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NanumGothic ExtraBold"/>
                    <a:sym typeface="NanumGothic ExtraBold"/>
                  </a:rPr>
                  <a:t>○ </a:t>
                </a:r>
                <a:r>
                  <a:rPr lang="ko-KR" altLang="en-US" sz="2133" b="1" dirty="0">
                    <a:solidFill>
                      <a:srgbClr val="19264B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NanumGothic ExtraBold"/>
                    <a:sym typeface="NanumGothic ExtraBold"/>
                  </a:rPr>
                  <a:t>출력 크기의 일반화 </a:t>
                </a:r>
                <a:r>
                  <a:rPr lang="en-US" altLang="ko-KR" sz="2133" b="1" dirty="0">
                    <a:solidFill>
                      <a:srgbClr val="19264B"/>
                    </a:solidFill>
                    <a:latin typeface="굴림" panose="020B0600000101010101" pitchFamily="50" charset="-127"/>
                    <a:ea typeface="굴림" panose="020B0600000101010101" pitchFamily="50" charset="-127"/>
                    <a:cs typeface="NanumGothic ExtraBold"/>
                    <a:sym typeface="NanumGothic ExtraBold"/>
                  </a:rPr>
                  <a:t>(OH, OW)</a:t>
                </a:r>
              </a:p>
              <a:p>
                <a:pPr>
                  <a:lnSpc>
                    <a:spcPct val="11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cs typeface="NanumGothic ExtraBold"/>
                          <a:sym typeface="NanumGothic ExtraBold"/>
                        </a:rPr>
                        <m:t>𝑶𝑯</m:t>
                      </m:r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cs typeface="NanumGothic ExtraBold"/>
                          <a:sym typeface="NanumGothic ExtraBold"/>
                        </a:rPr>
                        <m:t>= </m:t>
                      </m:r>
                      <m:f>
                        <m:fPr>
                          <m:ctrlP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</m:ctrlPr>
                        </m:fPr>
                        <m:num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𝑯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+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𝟐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𝑷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 −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𝑭𝑯</m:t>
                          </m:r>
                        </m:num>
                        <m:den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𝑺</m:t>
                          </m:r>
                        </m:den>
                      </m:f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sym typeface="NanumGothic ExtraBold"/>
                        </a:rPr>
                        <m:t>+</m:t>
                      </m:r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sym typeface="NanumGothic ExtraBold"/>
                        </a:rPr>
                        <m:t>𝟏</m:t>
                      </m:r>
                    </m:oMath>
                  </m:oMathPara>
                </a14:m>
                <a:endParaRPr lang="en-US" altLang="ko-KR" sz="1600" b="1" i="1" dirty="0">
                  <a:solidFill>
                    <a:srgbClr val="19264B"/>
                  </a:solidFill>
                  <a:latin typeface="굴림" panose="020B0600000101010101" pitchFamily="50" charset="-127"/>
                  <a:ea typeface="굴림" panose="020B0600000101010101" pitchFamily="50" charset="-127"/>
                  <a:sym typeface="NanumGothic ExtraBold"/>
                </a:endParaRPr>
              </a:p>
              <a:p>
                <a:pPr>
                  <a:lnSpc>
                    <a:spcPct val="11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cs typeface="NanumGothic ExtraBold"/>
                          <a:sym typeface="NanumGothic ExtraBold"/>
                        </a:rPr>
                        <m:t>𝐎</m:t>
                      </m:r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cs typeface="NanumGothic ExtraBold"/>
                          <a:sym typeface="NanumGothic ExtraBold"/>
                        </a:rPr>
                        <m:t>𝑾</m:t>
                      </m:r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cs typeface="NanumGothic ExtraBold"/>
                          <a:sym typeface="NanumGothic ExtraBold"/>
                        </a:rPr>
                        <m:t>= </m:t>
                      </m:r>
                      <m:f>
                        <m:fPr>
                          <m:ctrlP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</m:ctrlPr>
                        </m:fPr>
                        <m:num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𝑾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+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𝟐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𝑷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 −</m:t>
                          </m:r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𝑭𝑾</m:t>
                          </m:r>
                        </m:num>
                        <m:den>
                          <m:r>
                            <a:rPr lang="en-US" altLang="ko-KR" sz="1600" b="1" i="1">
                              <a:solidFill>
                                <a:srgbClr val="19264B"/>
                              </a:solidFill>
                              <a:latin typeface="Cambria Math" panose="02040503050406030204" pitchFamily="18" charset="0"/>
                              <a:sym typeface="NanumGothic ExtraBold"/>
                            </a:rPr>
                            <m:t>𝑺</m:t>
                          </m:r>
                        </m:den>
                      </m:f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sym typeface="NanumGothic ExtraBold"/>
                        </a:rPr>
                        <m:t>+</m:t>
                      </m:r>
                      <m:r>
                        <a:rPr lang="en-US" altLang="ko-KR" sz="1600" b="1" i="1">
                          <a:solidFill>
                            <a:srgbClr val="19264B"/>
                          </a:solidFill>
                          <a:latin typeface="Cambria Math" panose="02040503050406030204" pitchFamily="18" charset="0"/>
                          <a:sym typeface="NanumGothic ExtraBold"/>
                        </a:rPr>
                        <m:t>𝟏</m:t>
                      </m:r>
                    </m:oMath>
                  </m:oMathPara>
                </a14:m>
                <a:endParaRPr lang="en-US" altLang="ko-KR" sz="1600" b="1" dirty="0">
                  <a:solidFill>
                    <a:srgbClr val="19264B"/>
                  </a:solidFill>
                  <a:latin typeface="굴림" panose="020B0600000101010101" pitchFamily="50" charset="-127"/>
                  <a:ea typeface="굴림" panose="020B0600000101010101" pitchFamily="50" charset="-127"/>
                  <a:sym typeface="NanumGothic ExtraBold"/>
                </a:endParaRPr>
              </a:p>
            </p:txBody>
          </p:sp>
        </mc:Choice>
        <mc:Fallback>
          <p:sp>
            <p:nvSpPr>
              <p:cNvPr id="14" name="Google Shape;75;p15">
                <a:extLst>
                  <a:ext uri="{FF2B5EF4-FFF2-40B4-BE49-F238E27FC236}">
                    <a16:creationId xmlns:a16="http://schemas.microsoft.com/office/drawing/2014/main" id="{4BEF96FC-0A59-EF8B-AD8B-CC20238CAC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5301" y="5024679"/>
                <a:ext cx="4677632" cy="1687666"/>
              </a:xfrm>
              <a:prstGeom prst="rect">
                <a:avLst/>
              </a:prstGeom>
              <a:blipFill>
                <a:blip r:embed="rId6"/>
                <a:stretch>
                  <a:fillRect l="-91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8191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7BFF9CA9-448B-51FA-9DE4-701B13569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E4888778-B26E-845C-8017-D2D985C2BFBC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44C5CEEC-397B-5407-475B-FFDF73170FCD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6159CD68-213E-4956-0147-671441A1439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A5901E6B-256E-BD20-E774-30E92FD65CBB}"/>
              </a:ext>
            </a:extLst>
          </p:cNvPr>
          <p:cNvSpPr txBox="1"/>
          <p:nvPr/>
        </p:nvSpPr>
        <p:spPr>
          <a:xfrm>
            <a:off x="1988420" y="406140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7.2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합성곱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Conv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A56489BF-158C-63B8-BF26-52F227DB645F}"/>
              </a:ext>
            </a:extLst>
          </p:cNvPr>
          <p:cNvSpPr txBox="1"/>
          <p:nvPr/>
        </p:nvSpPr>
        <p:spPr>
          <a:xfrm>
            <a:off x="1988420" y="2582796"/>
            <a:ext cx="4363705" cy="2747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3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 데이터의 </a:t>
            </a:r>
            <a:r>
              <a:rPr lang="ko-KR" altLang="en-US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</a:t>
            </a:r>
            <a:endParaRPr lang="en-US" altLang="ko-KR" sz="21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이미지는 세로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가로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채널을 고려한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3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 데이터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!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입력 데이터의 채널 수와 필터의 채널 수가 같도록 설정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5E527D-E8E0-8DA8-57B9-5B1C3CD2E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021" y="406140"/>
            <a:ext cx="4512699" cy="614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193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51137119-9882-1BEE-E692-8C4F0E27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8E740F3B-68E0-447F-A6AC-AB19266B2284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8F0216D4-C547-6DE2-C85C-D71CEF7C0B3E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08DEB65C-4114-5652-8C00-F3CDD2B3659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58AA58FE-7337-6A62-4749-DD1B0B431ADD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7.2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합성곱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Conv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69AD75FE-5846-4DF9-807D-5B5C2B8CB195}"/>
              </a:ext>
            </a:extLst>
          </p:cNvPr>
          <p:cNvSpPr txBox="1"/>
          <p:nvPr/>
        </p:nvSpPr>
        <p:spPr>
          <a:xfrm>
            <a:off x="1988403" y="1309063"/>
            <a:ext cx="6487576" cy="189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연산을 블록으로 생각하면 편리</a:t>
            </a:r>
            <a:endParaRPr lang="en-US" altLang="ko-KR" sz="21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다차원 배열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채널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높이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너비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출력으로 다수의 채널을 내보내려면 필터를 다수 사용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4F3720-1F21-68CF-45DF-3DD74ABE7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1462" y="4600011"/>
            <a:ext cx="5943905" cy="21557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10C3242-FEBC-20E2-F5E5-7FB01641E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3687" y="2699118"/>
            <a:ext cx="5225196" cy="2155783"/>
          </a:xfrm>
          <a:prstGeom prst="rect">
            <a:avLst/>
          </a:prstGeom>
        </p:spPr>
      </p:pic>
      <p:sp>
        <p:nvSpPr>
          <p:cNvPr id="9" name="화살표: 굽음 8">
            <a:extLst>
              <a:ext uri="{FF2B5EF4-FFF2-40B4-BE49-F238E27FC236}">
                <a16:creationId xmlns:a16="http://schemas.microsoft.com/office/drawing/2014/main" id="{D7A07CD4-4E05-5938-4E55-83E892D2B7A8}"/>
              </a:ext>
            </a:extLst>
          </p:cNvPr>
          <p:cNvSpPr/>
          <p:nvPr/>
        </p:nvSpPr>
        <p:spPr>
          <a:xfrm rot="5400000">
            <a:off x="7475813" y="3412249"/>
            <a:ext cx="1085088" cy="1158240"/>
          </a:xfrm>
          <a:prstGeom prst="ben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7AE1B1-6152-D2B5-9075-DC1E45D980F7}"/>
              </a:ext>
            </a:extLst>
          </p:cNvPr>
          <p:cNvSpPr txBox="1"/>
          <p:nvPr/>
        </p:nvSpPr>
        <p:spPr>
          <a:xfrm>
            <a:off x="8616587" y="3571942"/>
            <a:ext cx="3451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데이터 </a:t>
            </a:r>
            <a:r>
              <a:rPr lang="en-US" altLang="ko-KR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N</a:t>
            </a:r>
            <a:r>
              <a:rPr lang="ko-KR" altLang="en-US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개 배치 처리</a:t>
            </a:r>
            <a:endParaRPr lang="en-US" altLang="ko-KR" sz="24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각 계층에 </a:t>
            </a:r>
            <a:r>
              <a:rPr lang="en-US" altLang="ko-KR" sz="2400" dirty="0">
                <a:latin typeface="굴림" panose="020B0600000101010101" pitchFamily="50" charset="-127"/>
                <a:ea typeface="굴림" panose="020B0600000101010101" pitchFamily="50" charset="-127"/>
              </a:rPr>
              <a:t>4</a:t>
            </a: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차원 데이터</a:t>
            </a:r>
          </a:p>
        </p:txBody>
      </p:sp>
    </p:spTree>
    <p:extLst>
      <p:ext uri="{BB962C8B-B14F-4D97-AF65-F5344CB8AC3E}">
        <p14:creationId xmlns:p14="http://schemas.microsoft.com/office/powerpoint/2010/main" val="712304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E81B5CE2-694C-6E1A-3540-0A63414BC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6349E64D-05B0-56B7-1154-5B97425AEC96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EDB84755-D948-7647-1078-A298935536B1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AA9AEB0F-9287-FC5B-522A-3AC9DD4ACD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9868BC8C-C55E-FD08-BFBA-0A7360663918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7.3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풀링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</a:t>
            </a:r>
            <a:r>
              <a:rPr lang="en-US" altLang="ko-KR" sz="14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Pooling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562DF7D3-F814-8AB9-CD91-80816B7DA86E}"/>
              </a:ext>
            </a:extLst>
          </p:cNvPr>
          <p:cNvSpPr txBox="1"/>
          <p:nvPr/>
        </p:nvSpPr>
        <p:spPr>
          <a:xfrm>
            <a:off x="1988419" y="1516908"/>
            <a:ext cx="8166715" cy="2747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세로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가로 방향의 공간을 줄이는 연산</a:t>
            </a:r>
            <a:endParaRPr lang="en-US" altLang="ko-KR" sz="2133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대상영역을 원소 하나로 처리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최댓값을 이용하는 경우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max pooling)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풀링의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윈도우 크기와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스트라이드는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같은 값으로 설정하는 것이 일반적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매개변수 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X, 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채널 수 그대로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강건함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19147E-14B9-D81A-0F14-B307D8749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224" y="4058146"/>
            <a:ext cx="5747217" cy="2565891"/>
          </a:xfrm>
          <a:prstGeom prst="rect">
            <a:avLst/>
          </a:prstGeom>
        </p:spPr>
      </p:pic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FCED9DD4-A965-FB20-38D3-4B837B5BA2AE}"/>
              </a:ext>
            </a:extLst>
          </p:cNvPr>
          <p:cNvSpPr txBox="1"/>
          <p:nvPr/>
        </p:nvSpPr>
        <p:spPr>
          <a:xfrm>
            <a:off x="7568760" y="3722689"/>
            <a:ext cx="2742143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ko-KR" sz="2400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2X2 max pooling</a:t>
            </a:r>
          </a:p>
        </p:txBody>
      </p:sp>
    </p:spTree>
    <p:extLst>
      <p:ext uri="{BB962C8B-B14F-4D97-AF65-F5344CB8AC3E}">
        <p14:creationId xmlns:p14="http://schemas.microsoft.com/office/powerpoint/2010/main" val="3497400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21701946-B7F6-4CE1-0B5C-8CBF3F56A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E8BC2540-A06A-56E5-889E-B394A819C2AD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19ED2FD4-2E34-A2DF-0E10-EA6111FD1554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095644D8-23FE-F136-D786-2D1F78AFBD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693EC317-EE6B-6A60-A0DD-4005E91505B2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7.4 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합성곱</a:t>
            </a: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/</a:t>
            </a:r>
            <a:r>
              <a:rPr lang="ko-KR" altLang="en-US" sz="4267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풀링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계층 구현하기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654D49C8-6236-9648-B237-086104102B3F}"/>
              </a:ext>
            </a:extLst>
          </p:cNvPr>
          <p:cNvSpPr txBox="1"/>
          <p:nvPr/>
        </p:nvSpPr>
        <p:spPr>
          <a:xfrm>
            <a:off x="1893511" y="1407400"/>
            <a:ext cx="5180771" cy="1520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데이터 전개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 4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 → 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 변환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(im2col)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각 필터 적용 영역을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row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로 전개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49395F2-C4B7-2185-69EF-41EAE93C4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993" y="1456905"/>
            <a:ext cx="4741391" cy="2651964"/>
          </a:xfrm>
          <a:prstGeom prst="rect">
            <a:avLst/>
          </a:prstGeom>
        </p:spPr>
      </p:pic>
      <p:sp>
        <p:nvSpPr>
          <p:cNvPr id="8" name="Google Shape;75;p15">
            <a:extLst>
              <a:ext uri="{FF2B5EF4-FFF2-40B4-BE49-F238E27FC236}">
                <a16:creationId xmlns:a16="http://schemas.microsoft.com/office/drawing/2014/main" id="{ECA97B7A-3315-29BE-D4E2-FFC0D42759AD}"/>
              </a:ext>
            </a:extLst>
          </p:cNvPr>
          <p:cNvSpPr txBox="1"/>
          <p:nvPr/>
        </p:nvSpPr>
        <p:spPr>
          <a:xfrm>
            <a:off x="1893511" y="3106081"/>
            <a:ext cx="5626107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400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필터를 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col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로 전개 후 행렬 곱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출력 데이터를 다시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4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차원으로 변형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(transpose)</a:t>
            </a:r>
          </a:p>
        </p:txBody>
      </p:sp>
      <p:sp>
        <p:nvSpPr>
          <p:cNvPr id="9" name="Google Shape;75;p15">
            <a:extLst>
              <a:ext uri="{FF2B5EF4-FFF2-40B4-BE49-F238E27FC236}">
                <a16:creationId xmlns:a16="http://schemas.microsoft.com/office/drawing/2014/main" id="{5B9F5731-F3F0-04BB-E2AF-0D3DCC287FA0}"/>
              </a:ext>
            </a:extLst>
          </p:cNvPr>
          <p:cNvSpPr txBox="1"/>
          <p:nvPr/>
        </p:nvSpPr>
        <p:spPr>
          <a:xfrm>
            <a:off x="1890997" y="4755257"/>
            <a:ext cx="5501996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400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풀링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연산</a:t>
            </a:r>
            <a:r>
              <a:rPr lang="en-US" altLang="ko-KR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4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행별 최댓값을 구하고 성형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풀링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적용 영역을 채널마다 독립적으로 전개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6106D52F-E2BC-58D2-5C7E-2AACF7A8871E}"/>
              </a:ext>
            </a:extLst>
          </p:cNvPr>
          <p:cNvSpPr/>
          <p:nvPr/>
        </p:nvSpPr>
        <p:spPr>
          <a:xfrm rot="5400000">
            <a:off x="4258323" y="2737462"/>
            <a:ext cx="579862" cy="63835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258C91C-0A6B-C097-6FB0-8A71559E7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3384" y="4397689"/>
            <a:ext cx="4109613" cy="190175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A2CB12-437C-6BA6-1446-D05473504B33}"/>
              </a:ext>
            </a:extLst>
          </p:cNvPr>
          <p:cNvSpPr/>
          <p:nvPr/>
        </p:nvSpPr>
        <p:spPr>
          <a:xfrm>
            <a:off x="7339071" y="5056543"/>
            <a:ext cx="284723" cy="299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71E634-D800-B203-352B-191D4C430269}"/>
              </a:ext>
            </a:extLst>
          </p:cNvPr>
          <p:cNvSpPr/>
          <p:nvPr/>
        </p:nvSpPr>
        <p:spPr>
          <a:xfrm>
            <a:off x="8717666" y="4412291"/>
            <a:ext cx="605199" cy="1724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6" name="원호 15">
            <a:extLst>
              <a:ext uri="{FF2B5EF4-FFF2-40B4-BE49-F238E27FC236}">
                <a16:creationId xmlns:a16="http://schemas.microsoft.com/office/drawing/2014/main" id="{ED6B9DBA-2E6D-0665-9AFF-01230ADD6E0E}"/>
              </a:ext>
            </a:extLst>
          </p:cNvPr>
          <p:cNvSpPr/>
          <p:nvPr/>
        </p:nvSpPr>
        <p:spPr>
          <a:xfrm rot="2682126">
            <a:off x="8578601" y="4289790"/>
            <a:ext cx="883329" cy="897252"/>
          </a:xfrm>
          <a:prstGeom prst="arc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rgbClr val="FF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" name="Google Shape;75;p15">
            <a:extLst>
              <a:ext uri="{FF2B5EF4-FFF2-40B4-BE49-F238E27FC236}">
                <a16:creationId xmlns:a16="http://schemas.microsoft.com/office/drawing/2014/main" id="{2801C9F0-8734-93DE-589C-791D763BB4FB}"/>
              </a:ext>
            </a:extLst>
          </p:cNvPr>
          <p:cNvSpPr txBox="1"/>
          <p:nvPr/>
        </p:nvSpPr>
        <p:spPr>
          <a:xfrm>
            <a:off x="8925876" y="4015012"/>
            <a:ext cx="1283181" cy="50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1467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채널</a:t>
            </a:r>
            <a:r>
              <a:rPr lang="en-US" altLang="ko-KR" sz="1467" b="1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80084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878633" y="461170"/>
            <a:ext cx="6639200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" altLang="en-US" sz="4267" dirty="0">
                <a:solidFill>
                  <a:srgbClr val="19264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NanumGothic ExtraBold"/>
              </a:rPr>
              <a:t>목차</a:t>
            </a:r>
            <a:endParaRPr sz="4267" dirty="0">
              <a:solidFill>
                <a:srgbClr val="19264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9322BF4A-A274-201E-C8EE-2C60A5E0C411}"/>
              </a:ext>
            </a:extLst>
          </p:cNvPr>
          <p:cNvSpPr txBox="1"/>
          <p:nvPr/>
        </p:nvSpPr>
        <p:spPr>
          <a:xfrm>
            <a:off x="1878633" y="1629330"/>
            <a:ext cx="6639200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챕터 </a:t>
            </a:r>
            <a:r>
              <a:rPr lang="en-US" altLang="ko-KR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5. </a:t>
            </a:r>
            <a:r>
              <a:rPr lang="ko-KR" altLang="en-US" sz="2000" dirty="0" err="1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오차역전파법</a:t>
            </a:r>
            <a:endParaRPr lang="en-US" altLang="ko-KR" sz="2000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endParaRPr lang="en-US" sz="2000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챕터 </a:t>
            </a:r>
            <a:r>
              <a:rPr lang="en-US" altLang="ko-KR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6. </a:t>
            </a:r>
            <a:r>
              <a:rPr lang="ko-KR" altLang="en-US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학습 관련 기술들</a:t>
            </a:r>
            <a:endParaRPr lang="en-US" altLang="ko-KR" sz="2000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endParaRPr lang="en-US" sz="2000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챕터 </a:t>
            </a:r>
            <a:r>
              <a:rPr lang="en-US" altLang="ko-KR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7. </a:t>
            </a:r>
            <a:r>
              <a:rPr lang="ko-KR" altLang="en-US" sz="2000" dirty="0" err="1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합성곱</a:t>
            </a:r>
            <a:r>
              <a:rPr lang="ko-KR" altLang="en-US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 신경망</a:t>
            </a:r>
            <a:r>
              <a:rPr lang="en-US" altLang="ko-KR" sz="2000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(CNN)</a:t>
            </a:r>
          </a:p>
          <a:p>
            <a:pPr>
              <a:lnSpc>
                <a:spcPct val="115000"/>
              </a:lnSpc>
            </a:pPr>
            <a:endParaRPr lang="en-US" sz="2000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3E5CEFF8-03C1-C258-784F-26FBC1FFE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FE6EC576-A28B-7E97-1281-1C4866F02D42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656844FD-808B-7560-55EA-A662A9FB1D10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10CB6110-19BA-5F73-FED6-D10F32AD495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0F4B5DAB-49D1-795B-8F2D-D4F696F4C54D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7.5 CNN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구현하기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A546695A-116A-840C-157D-30974EEA2901}"/>
              </a:ext>
            </a:extLst>
          </p:cNvPr>
          <p:cNvSpPr txBox="1"/>
          <p:nvPr/>
        </p:nvSpPr>
        <p:spPr>
          <a:xfrm>
            <a:off x="1893511" y="1407400"/>
            <a:ext cx="5180771" cy="6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단순한 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CNN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네트워크의 구성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0BB31F-1FC8-C5BD-1917-FA768B56F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486" y="2408660"/>
            <a:ext cx="7813785" cy="237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6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7D5F0D21-310A-0EBA-B120-09464268C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1D4602E3-157E-9591-76D8-68421E046ECB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4909DD52-635B-8C9E-0EF1-69327EEB60DA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52101CD9-F2D2-7CD4-025C-3E56D184CB5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6F872D76-E3E2-E172-7508-7964C7BEBBFA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7.6 CNN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시각화하기</a:t>
            </a:r>
            <a:endParaRPr lang="en-US" altLang="ko-KR" sz="42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E3E428-ABEF-1923-5A49-51EC3673F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689" y="906770"/>
            <a:ext cx="4828811" cy="18690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7410CF6-D902-683C-B01D-72E38753B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6210" y="3723287"/>
            <a:ext cx="3881263" cy="2319292"/>
          </a:xfrm>
          <a:prstGeom prst="rect">
            <a:avLst/>
          </a:prstGeom>
        </p:spPr>
      </p:pic>
      <p:sp>
        <p:nvSpPr>
          <p:cNvPr id="9" name="Google Shape;75;p15">
            <a:extLst>
              <a:ext uri="{FF2B5EF4-FFF2-40B4-BE49-F238E27FC236}">
                <a16:creationId xmlns:a16="http://schemas.microsoft.com/office/drawing/2014/main" id="{3149097F-A23C-6F93-CED1-8373A6E16580}"/>
              </a:ext>
            </a:extLst>
          </p:cNvPr>
          <p:cNvSpPr txBox="1"/>
          <p:nvPr/>
        </p:nvSpPr>
        <p:spPr>
          <a:xfrm>
            <a:off x="1805285" y="1407400"/>
            <a:ext cx="5246476" cy="2228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sz="1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번째 층 학습을 마친 필터는 규칙성 있는 이미지가 됨</a:t>
            </a:r>
            <a:r>
              <a:rPr lang="en-US" altLang="ko-KR" sz="1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.</a:t>
            </a:r>
          </a:p>
          <a:p>
            <a:pPr>
              <a:lnSpc>
                <a:spcPct val="115000"/>
              </a:lnSpc>
            </a:pPr>
            <a:r>
              <a:rPr lang="en-US" altLang="ko-KR" sz="37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      ↓</a:t>
            </a:r>
            <a:endParaRPr lang="en-US" altLang="ko-KR" sz="14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에지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색상이 바뀐 경계선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>
              <a:lnSpc>
                <a:spcPct val="115000"/>
              </a:lnSpc>
            </a:pPr>
            <a:r>
              <a:rPr lang="ko-KR" altLang="en-US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블롭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국소적으로 덩어리진 영역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>
              <a:lnSpc>
                <a:spcPct val="115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등 </a:t>
            </a:r>
            <a:r>
              <a:rPr lang="ko-KR" altLang="en-US" sz="1600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원시적인 정보를 추출해 </a:t>
            </a:r>
            <a:r>
              <a:rPr lang="ko-KR" altLang="en-US" sz="1600" dirty="0" err="1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뒷단</a:t>
            </a:r>
            <a:r>
              <a:rPr lang="ko-KR" altLang="en-US" sz="1600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계층에 전달</a:t>
            </a:r>
            <a:endParaRPr lang="en-US" altLang="ko-KR" sz="1600" dirty="0">
              <a:solidFill>
                <a:srgbClr val="FF0000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75;p15">
            <a:extLst>
              <a:ext uri="{FF2B5EF4-FFF2-40B4-BE49-F238E27FC236}">
                <a16:creationId xmlns:a16="http://schemas.microsoft.com/office/drawing/2014/main" id="{2CBFA08B-4662-14DF-F7C5-B80D5079E077}"/>
              </a:ext>
            </a:extLst>
          </p:cNvPr>
          <p:cNvSpPr txBox="1"/>
          <p:nvPr/>
        </p:nvSpPr>
        <p:spPr>
          <a:xfrm>
            <a:off x="6311044" y="2648195"/>
            <a:ext cx="5317355" cy="1189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37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→</a:t>
            </a:r>
            <a:r>
              <a:rPr lang="ko-KR" altLang="en-US" sz="1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층수가 증가하면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?</a:t>
            </a:r>
          </a:p>
          <a:p>
            <a:pPr>
              <a:lnSpc>
                <a:spcPct val="115000"/>
              </a:lnSpc>
            </a:pPr>
            <a:r>
              <a:rPr lang="ko-KR" altLang="en-US" sz="1600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층이 깊어지면서 더 복잡하고 추상화된 정보가 추출됨</a:t>
            </a:r>
            <a:r>
              <a:rPr lang="en-US" altLang="ko-KR" sz="1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!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1F4FF99-6392-BCF7-73C8-4A51976822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6807" y="3901693"/>
            <a:ext cx="6265829" cy="265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05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B99C3101-E8C0-8208-5ADC-8A708A166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7FC13B22-A194-A128-7827-6BD6C6B2199D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73" name="Google Shape;73;p15">
            <a:extLst>
              <a:ext uri="{FF2B5EF4-FFF2-40B4-BE49-F238E27FC236}">
                <a16:creationId xmlns:a16="http://schemas.microsoft.com/office/drawing/2014/main" id="{8CD31928-F755-DDE9-5322-3591C3B38387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2CECAB71-E087-B364-739F-BAECED8835E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1DC373D7-0BF9-F266-DF72-842BC7DBBC7E}"/>
              </a:ext>
            </a:extLst>
          </p:cNvPr>
          <p:cNvSpPr txBox="1"/>
          <p:nvPr/>
        </p:nvSpPr>
        <p:spPr>
          <a:xfrm>
            <a:off x="1988419" y="406141"/>
            <a:ext cx="7976899" cy="10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7.7 </a:t>
            </a:r>
            <a:r>
              <a:rPr lang="ko-KR" altLang="en-US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대표적인 </a:t>
            </a:r>
            <a:r>
              <a:rPr lang="en-US" altLang="ko-KR" sz="42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CNN</a:t>
            </a: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C83C8FE7-05DD-4920-9378-9016B6E567ED}"/>
              </a:ext>
            </a:extLst>
          </p:cNvPr>
          <p:cNvSpPr txBox="1"/>
          <p:nvPr/>
        </p:nvSpPr>
        <p:spPr>
          <a:xfrm>
            <a:off x="1893511" y="1407400"/>
            <a:ext cx="5180771" cy="189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en-US" altLang="ko-KR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LeNet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(1998)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CNN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의 원조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활성화 함수로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시그모이드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사용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서브 샘플링으로 원소를 줄임</a:t>
            </a:r>
            <a:endParaRPr lang="en-US" altLang="ko-KR" sz="16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Google Shape;75;p15">
            <a:extLst>
              <a:ext uri="{FF2B5EF4-FFF2-40B4-BE49-F238E27FC236}">
                <a16:creationId xmlns:a16="http://schemas.microsoft.com/office/drawing/2014/main" id="{215CB1C7-0C7F-6D0A-0C29-782E397A1A72}"/>
              </a:ext>
            </a:extLst>
          </p:cNvPr>
          <p:cNvSpPr txBox="1"/>
          <p:nvPr/>
        </p:nvSpPr>
        <p:spPr>
          <a:xfrm>
            <a:off x="1893511" y="3654768"/>
            <a:ext cx="5071896" cy="3172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</a:t>
            </a:r>
            <a:r>
              <a:rPr lang="en-US" altLang="ko-KR" sz="2133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AlexNet</a:t>
            </a:r>
            <a:r>
              <a:rPr lang="en-US" altLang="ko-KR" sz="2133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(2012)</a:t>
            </a: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합성곱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계층과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풀링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계층의 반복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.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네트워크 구성 면에서 큰 차이는 없음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활성화 함수로 </a:t>
            </a:r>
            <a:r>
              <a:rPr lang="en-US" altLang="ko-KR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ReLU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사용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국소적 정규화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(LRN)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계층 이용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80990" indent="-380990">
              <a:lnSpc>
                <a:spcPct val="115000"/>
              </a:lnSpc>
              <a:buFontTx/>
              <a:buChar char="-"/>
            </a:pP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드롭아웃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사용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A82A88C-CF39-2828-07BC-F221D676E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091" y="1494027"/>
            <a:ext cx="5439909" cy="17694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2319CD2-E49A-CC33-F45C-2F7631875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4118" y="4237172"/>
            <a:ext cx="4615523" cy="184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4051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</a:t>
            </a:r>
            <a:endParaRPr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699289" y="3176132"/>
            <a:ext cx="7857480" cy="883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36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감사합니다</a:t>
            </a:r>
          </a:p>
        </p:txBody>
      </p:sp>
      <p:cxnSp>
        <p:nvCxnSpPr>
          <p:cNvPr id="56" name="Google Shape;56;p13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4116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96886266-D481-E1AC-DB1E-F55C83D5CEF3}"/>
              </a:ext>
            </a:extLst>
          </p:cNvPr>
          <p:cNvSpPr txBox="1"/>
          <p:nvPr/>
        </p:nvSpPr>
        <p:spPr>
          <a:xfrm>
            <a:off x="1988419" y="406141"/>
            <a:ext cx="6639200" cy="883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챕터 </a:t>
            </a:r>
            <a:r>
              <a:rPr lang="en-US" altLang="ko-KR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5 :</a:t>
            </a:r>
            <a:r>
              <a:rPr lang="ko-KR" altLang="en-US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</a:t>
            </a:r>
            <a:r>
              <a:rPr lang="ko-KR" altLang="en-US" sz="3600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오차역전파법</a:t>
            </a:r>
            <a:endParaRPr sz="36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C1F6150E-8A07-F91A-17BD-E25C545A2D77}"/>
              </a:ext>
            </a:extLst>
          </p:cNvPr>
          <p:cNvSpPr txBox="1"/>
          <p:nvPr/>
        </p:nvSpPr>
        <p:spPr>
          <a:xfrm>
            <a:off x="6188528" y="1289419"/>
            <a:ext cx="5589815" cy="2511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● 오차역전파 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계산 그래프를 이용한 설명</a:t>
            </a:r>
            <a:endParaRPr lang="en-US" altLang="ko-KR" sz="2133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42900" indent="-342900">
              <a:lnSpc>
                <a:spcPct val="115000"/>
              </a:lnSpc>
              <a:buFontTx/>
              <a:buChar char="-"/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연산자가 노드에 있고 피연산자가 흐르는 방식</a:t>
            </a:r>
            <a:endParaRPr lang="en-US" altLang="ko-KR" sz="2133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 marL="342900" indent="-342900">
              <a:lnSpc>
                <a:spcPct val="115000"/>
              </a:lnSpc>
              <a:buFontTx/>
              <a:buChar char="-"/>
            </a:pP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이전 노드로 흐르는 값은 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1) 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종전 인풋과 </a:t>
            </a:r>
            <a:r>
              <a:rPr lang="en-US" altLang="ko-KR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2) 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이전 </a:t>
            </a:r>
            <a:r>
              <a:rPr lang="ko-KR" altLang="en-US" sz="2133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순전파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인풋에 대한 현재 </a:t>
            </a:r>
            <a:r>
              <a:rPr lang="ko-KR" altLang="en-US" sz="2133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순전파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인풋의 </a:t>
            </a:r>
            <a:r>
              <a:rPr lang="ko-KR" altLang="en-US" sz="2133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미분값</a:t>
            </a:r>
            <a:r>
              <a:rPr lang="ko-KR" altLang="en-US" sz="2133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의 곱</a:t>
            </a:r>
            <a:endParaRPr lang="en-US" altLang="ko-KR" sz="2133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E97376-327A-8A98-BC24-8672464893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8419" y="1685203"/>
            <a:ext cx="3964935" cy="15859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02DBA58-1084-9508-4FAF-C05D8E402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7458" y="4089946"/>
            <a:ext cx="4782192" cy="158597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935BCF1-604E-F43C-3FDB-1B5C383A87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567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25201" y="4013482"/>
            <a:ext cx="3542410" cy="19849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69F5D50A-6D0A-EE2E-78D8-D3D5AB393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9222" y="3725508"/>
            <a:ext cx="6312219" cy="25984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449413C-F797-3F6D-D0BC-C1808FFF44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46586" y="518079"/>
            <a:ext cx="6094855" cy="2697723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352519" y="251823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6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덧셈 노드</a:t>
            </a:r>
            <a:endParaRPr sz="26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BB2E02A4-6DDF-9449-56DA-78ADD557C556}"/>
              </a:ext>
            </a:extLst>
          </p:cNvPr>
          <p:cNvSpPr txBox="1"/>
          <p:nvPr/>
        </p:nvSpPr>
        <p:spPr>
          <a:xfrm>
            <a:off x="2251598" y="3082735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667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곱셈 노드</a:t>
            </a:r>
            <a:endParaRPr sz="2667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7D8F714A-C92C-DA95-C3E6-603C05D1D7B4}"/>
              </a:ext>
            </a:extLst>
          </p:cNvPr>
          <p:cNvSpPr txBox="1"/>
          <p:nvPr/>
        </p:nvSpPr>
        <p:spPr>
          <a:xfrm>
            <a:off x="4893130" y="216922"/>
            <a:ext cx="6716484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덧셈 노드에서의 순전파와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역전파</a:t>
            </a:r>
            <a:endParaRPr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2D5B7D1-0CF6-F260-7267-5ACE3263E3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2353" y="3682705"/>
            <a:ext cx="2627967" cy="286540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CBFB7BF-79FB-F6BA-3C67-797214B0BF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46767" y="969993"/>
            <a:ext cx="1923005" cy="2145335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11E21110-DCEA-BAEB-1234-6413E6B666FE}"/>
              </a:ext>
            </a:extLst>
          </p:cNvPr>
          <p:cNvSpPr txBox="1"/>
          <p:nvPr/>
        </p:nvSpPr>
        <p:spPr>
          <a:xfrm>
            <a:off x="4845726" y="3171192"/>
            <a:ext cx="6716484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곱셈 노드에서의 순전파와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역전파</a:t>
            </a:r>
            <a:endParaRPr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46645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DC792C8-C2DF-45C5-BB69-1BCF8BBD5BA2}"/>
              </a:ext>
            </a:extLst>
          </p:cNvPr>
          <p:cNvSpPr txBox="1"/>
          <p:nvPr/>
        </p:nvSpPr>
        <p:spPr>
          <a:xfrm>
            <a:off x="1996051" y="735695"/>
            <a:ext cx="9302577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kern="0" dirty="0">
                <a:solidFill>
                  <a:srgbClr val="000000"/>
                </a:solidFill>
                <a:ea typeface="함초롬바탕" panose="02030604000101010101" pitchFamily="18" charset="-127"/>
              </a:rPr>
              <a:t>● </a:t>
            </a:r>
            <a:r>
              <a:rPr lang="en-US" altLang="ko-KR" sz="2400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relu</a:t>
            </a:r>
            <a:r>
              <a:rPr lang="en-US" altLang="ko-KR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계층의 </a:t>
            </a:r>
            <a:r>
              <a:rPr lang="ko-KR" altLang="en-US" sz="2400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역전파</a:t>
            </a: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계산</a:t>
            </a:r>
            <a:endParaRPr lang="en-US" altLang="ko-KR" sz="2400" dirty="0">
              <a:solidFill>
                <a:srgbClr val="19264B"/>
              </a:solidFill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A48122-56A5-A24B-BADF-2BFAF22D9B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6815" t="44105" r="19538" b="37413"/>
          <a:stretch/>
        </p:blipFill>
        <p:spPr>
          <a:xfrm>
            <a:off x="3953208" y="1620502"/>
            <a:ext cx="7075737" cy="1693961"/>
          </a:xfrm>
          <a:prstGeom prst="rect">
            <a:avLst/>
          </a:prstGeom>
        </p:spPr>
      </p:pic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A3E31C52-F03B-7844-8E0C-62FCB6EE1200}"/>
              </a:ext>
            </a:extLst>
          </p:cNvPr>
          <p:cNvSpPr txBox="1"/>
          <p:nvPr/>
        </p:nvSpPr>
        <p:spPr>
          <a:xfrm>
            <a:off x="1996050" y="3429000"/>
            <a:ext cx="9302577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kern="0" dirty="0">
                <a:solidFill>
                  <a:srgbClr val="000000"/>
                </a:solidFill>
                <a:latin typeface="NanumGothic ExtraBold"/>
                <a:ea typeface="함초롬바탕" panose="02030604000101010101" pitchFamily="18" charset="-127"/>
              </a:rPr>
              <a:t>● </a:t>
            </a:r>
            <a:r>
              <a:rPr lang="en-US" altLang="ko-KR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sigmoid </a:t>
            </a: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계층의 </a:t>
            </a:r>
            <a:r>
              <a:rPr lang="ko-KR" altLang="en-US" sz="2400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역전파</a:t>
            </a: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계산</a:t>
            </a:r>
            <a:endParaRPr lang="en-US" altLang="ko-KR" sz="2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3A61788-53D1-9A4C-A249-C8C052EC63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8456" t="16275" r="67202" b="70415"/>
          <a:stretch/>
        </p:blipFill>
        <p:spPr>
          <a:xfrm>
            <a:off x="7635637" y="4276309"/>
            <a:ext cx="3974440" cy="151017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EAC93BD-FECD-2843-A7F8-C5356854F35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57506" t="28823" r="8455" b="59943"/>
          <a:stretch/>
        </p:blipFill>
        <p:spPr>
          <a:xfrm>
            <a:off x="1766212" y="4440268"/>
            <a:ext cx="5869425" cy="13462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878634" y="409167"/>
            <a:ext cx="10021445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667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affine/</a:t>
            </a:r>
            <a:r>
              <a:rPr lang="en-US" altLang="ko-KR" sz="2667" b="1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softmax</a:t>
            </a:r>
            <a:r>
              <a:rPr lang="en-US" altLang="ko-KR" sz="2667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667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계층 구현하기</a:t>
            </a:r>
            <a:endParaRPr sz="2667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DC792C8-C2DF-45C5-BB69-1BCF8BBD5BA2}"/>
              </a:ext>
            </a:extLst>
          </p:cNvPr>
          <p:cNvSpPr txBox="1"/>
          <p:nvPr/>
        </p:nvSpPr>
        <p:spPr>
          <a:xfrm>
            <a:off x="1996052" y="1116139"/>
            <a:ext cx="9302577" cy="190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● </a:t>
            </a:r>
            <a:r>
              <a:rPr lang="en-US" altLang="ko-KR" sz="2400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Affine</a:t>
            </a:r>
            <a:r>
              <a:rPr lang="en-US" altLang="ko-KR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계층 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-  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행렬의 곱 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(dot 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노드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의 </a:t>
            </a:r>
            <a:r>
              <a:rPr lang="ko-KR" altLang="en-US" sz="2400" dirty="0" err="1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역전파는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행렬의 대응하는 차원의 원소 수가 일치하도록 곱을 조립하여 구할 수 있다</a:t>
            </a:r>
            <a:r>
              <a:rPr lang="en-US" altLang="ko-KR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.</a:t>
            </a:r>
            <a:r>
              <a:rPr lang="ko-KR" altLang="en-US" sz="2400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NanumGothic ExtraBold"/>
                <a:sym typeface="NanumGothic ExtraBold"/>
              </a:rPr>
              <a:t>  </a:t>
            </a:r>
            <a:endParaRPr lang="en-US" altLang="ko-KR" sz="2400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E6FA5177-56E1-3A41-8E59-D2975835B5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2156" t="22054" r="16847" b="27538"/>
          <a:stretch/>
        </p:blipFill>
        <p:spPr>
          <a:xfrm>
            <a:off x="3144070" y="2889630"/>
            <a:ext cx="7006535" cy="34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2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1" name="Google Shape;81;p16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DC792C8-C2DF-45C5-BB69-1BCF8BBD5BA2}"/>
              </a:ext>
            </a:extLst>
          </p:cNvPr>
          <p:cNvSpPr txBox="1"/>
          <p:nvPr/>
        </p:nvSpPr>
        <p:spPr>
          <a:xfrm>
            <a:off x="4553663" y="366880"/>
            <a:ext cx="9302577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2400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softmax</a:t>
            </a:r>
            <a:r>
              <a:rPr lang="en-US" altLang="ko-KR" sz="2400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-with-loss </a:t>
            </a:r>
            <a:r>
              <a:rPr lang="ko-KR" altLang="en-US" sz="2400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계층 </a:t>
            </a:r>
            <a:endParaRPr lang="en-US" altLang="ko-KR" sz="2400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도표, 스크린샷, 라인이(가) 표시된 사진&#10;&#10;자동 생성된 설명">
            <a:extLst>
              <a:ext uri="{FF2B5EF4-FFF2-40B4-BE49-F238E27FC236}">
                <a16:creationId xmlns:a16="http://schemas.microsoft.com/office/drawing/2014/main" id="{C935BDB1-C3A0-E846-853A-85F37E45C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41" t="21606" r="8456" b="18222"/>
          <a:stretch/>
        </p:blipFill>
        <p:spPr>
          <a:xfrm>
            <a:off x="4011990" y="3487971"/>
            <a:ext cx="5270695" cy="3189236"/>
          </a:xfrm>
          <a:prstGeom prst="rect">
            <a:avLst/>
          </a:prstGeom>
        </p:spPr>
      </p:pic>
      <p:pic>
        <p:nvPicPr>
          <p:cNvPr id="6" name="그림 5" descr="텍스트, 도표, 스크린샷, 폰트이(가) 표시된 사진&#10;&#10;자동 생성된 설명">
            <a:extLst>
              <a:ext uri="{FF2B5EF4-FFF2-40B4-BE49-F238E27FC236}">
                <a16:creationId xmlns:a16="http://schemas.microsoft.com/office/drawing/2014/main" id="{0E68ED32-A02E-4048-BA53-0DF4436DF4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4903" r="15599" b="16275"/>
          <a:stretch/>
        </p:blipFill>
        <p:spPr>
          <a:xfrm>
            <a:off x="3201349" y="1167059"/>
            <a:ext cx="6891980" cy="22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147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5;p15">
            <a:extLst>
              <a:ext uri="{FF2B5EF4-FFF2-40B4-BE49-F238E27FC236}">
                <a16:creationId xmlns:a16="http://schemas.microsoft.com/office/drawing/2014/main" id="{49351EAE-D17A-F009-2601-F510A6FC7D36}"/>
              </a:ext>
            </a:extLst>
          </p:cNvPr>
          <p:cNvSpPr txBox="1"/>
          <p:nvPr/>
        </p:nvSpPr>
        <p:spPr>
          <a:xfrm>
            <a:off x="1878634" y="582591"/>
            <a:ext cx="6639200" cy="883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챕터</a:t>
            </a:r>
            <a:r>
              <a:rPr lang="en-US" altLang="ko-KR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 6 : </a:t>
            </a:r>
            <a:r>
              <a:rPr lang="ko-KR" altLang="en-US" sz="3600" b="1" dirty="0">
                <a:solidFill>
                  <a:srgbClr val="19264B"/>
                </a:solidFill>
                <a:latin typeface="굴림" panose="020B0600000101010101" pitchFamily="50" charset="-127"/>
                <a:ea typeface="굴림" panose="020B0600000101010101" pitchFamily="50" charset="-127"/>
                <a:cs typeface="함초롬돋움" panose="020B0604000101010101" pitchFamily="50" charset="-127"/>
                <a:sym typeface="NanumGothic ExtraBold"/>
              </a:rPr>
              <a:t>학습 관련 기술들</a:t>
            </a:r>
            <a:endParaRPr sz="4267" b="1" dirty="0">
              <a:solidFill>
                <a:srgbClr val="19264B"/>
              </a:solidFill>
              <a:latin typeface="굴림" panose="020B0600000101010101" pitchFamily="50" charset="-127"/>
              <a:ea typeface="굴림" panose="020B0600000101010101" pitchFamily="50" charset="-127"/>
              <a:cs typeface="함초롬돋움" panose="020B0604000101010101" pitchFamily="50" charset="-127"/>
              <a:sym typeface="NanumGothic ExtraBold"/>
            </a:endParaRPr>
          </a:p>
        </p:txBody>
      </p:sp>
      <p:sp>
        <p:nvSpPr>
          <p:cNvPr id="4" name="Google Shape;347;g2c292867ea4_0_33">
            <a:extLst>
              <a:ext uri="{FF2B5EF4-FFF2-40B4-BE49-F238E27FC236}">
                <a16:creationId xmlns:a16="http://schemas.microsoft.com/office/drawing/2014/main" id="{01B71566-E05A-3706-DA43-2680D171067E}"/>
              </a:ext>
            </a:extLst>
          </p:cNvPr>
          <p:cNvSpPr txBox="1"/>
          <p:nvPr/>
        </p:nvSpPr>
        <p:spPr>
          <a:xfrm>
            <a:off x="1978251" y="1509429"/>
            <a:ext cx="7586989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신경망 학습의 목적 </a:t>
            </a:r>
            <a:r>
              <a:rPr lang="en-US" altLang="ko-KR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= </a:t>
            </a:r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최적화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손실함수의 값을 최소화하는 매개변수를 찾는 것</a:t>
            </a: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최적화 기법의 종류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1.SGD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2.</a:t>
            </a:r>
            <a:r>
              <a:rPr lang="ko-KR" altLang="en-US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모멘텀</a:t>
            </a: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3.AdaGrad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  <a:cs typeface="Gowun Dodum"/>
              <a:sym typeface="Gowun Dod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Gowun Dodum"/>
                <a:sym typeface="Gowun Dodum"/>
              </a:rPr>
              <a:t>4.Adam</a:t>
            </a:r>
          </a:p>
        </p:txBody>
      </p:sp>
    </p:spTree>
    <p:extLst>
      <p:ext uri="{BB962C8B-B14F-4D97-AF65-F5344CB8AC3E}">
        <p14:creationId xmlns:p14="http://schemas.microsoft.com/office/powerpoint/2010/main" val="2469153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2000</Words>
  <Application>Microsoft Office PowerPoint</Application>
  <PresentationFormat>와이드스크린</PresentationFormat>
  <Paragraphs>285</Paragraphs>
  <Slides>33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2" baseType="lpstr">
      <vt:lpstr>NanumGothic ExtraBold</vt:lpstr>
      <vt:lpstr>굴림</vt:lpstr>
      <vt:lpstr>맑은 고딕</vt:lpstr>
      <vt:lpstr>배달의민족 한나체 Air</vt:lpstr>
      <vt:lpstr>함초롬돋움</vt:lpstr>
      <vt:lpstr>함초롬바탕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규원 최</dc:creator>
  <cp:lastModifiedBy>이지훈</cp:lastModifiedBy>
  <cp:revision>8</cp:revision>
  <dcterms:created xsi:type="dcterms:W3CDTF">2024-09-30T09:35:14Z</dcterms:created>
  <dcterms:modified xsi:type="dcterms:W3CDTF">2024-11-11T17:33:29Z</dcterms:modified>
</cp:coreProperties>
</file>

<file path=docProps/thumbnail.jpeg>
</file>